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85" r:id="rId6"/>
    <p:sldId id="288" r:id="rId7"/>
    <p:sldId id="286" r:id="rId8"/>
    <p:sldId id="262" r:id="rId9"/>
    <p:sldId id="266" r:id="rId10"/>
    <p:sldId id="263" r:id="rId11"/>
    <p:sldId id="265" r:id="rId12"/>
    <p:sldId id="267" r:id="rId13"/>
    <p:sldId id="287" r:id="rId14"/>
    <p:sldId id="264" r:id="rId15"/>
    <p:sldId id="269" r:id="rId16"/>
    <p:sldId id="268" r:id="rId17"/>
    <p:sldId id="277" r:id="rId18"/>
    <p:sldId id="270" r:id="rId19"/>
    <p:sldId id="273" r:id="rId20"/>
    <p:sldId id="271" r:id="rId21"/>
    <p:sldId id="274" r:id="rId22"/>
    <p:sldId id="276" r:id="rId23"/>
    <p:sldId id="278" r:id="rId24"/>
    <p:sldId id="279" r:id="rId25"/>
    <p:sldId id="275" r:id="rId26"/>
    <p:sldId id="280" r:id="rId27"/>
    <p:sldId id="282" r:id="rId28"/>
    <p:sldId id="281" r:id="rId29"/>
    <p:sldId id="283" r:id="rId30"/>
    <p:sldId id="284" r:id="rId31"/>
    <p:sldId id="289" r:id="rId32"/>
    <p:sldId id="290" r:id="rId33"/>
    <p:sldId id="291" r:id="rId34"/>
    <p:sldId id="292" r:id="rId35"/>
    <p:sldId id="293" r:id="rId36"/>
    <p:sldId id="294" r:id="rId37"/>
    <p:sldId id="295" r:id="rId38"/>
    <p:sldId id="299" r:id="rId39"/>
    <p:sldId id="301" r:id="rId40"/>
    <p:sldId id="296" r:id="rId41"/>
    <p:sldId id="304" r:id="rId42"/>
    <p:sldId id="305" r:id="rId43"/>
    <p:sldId id="298" r:id="rId44"/>
    <p:sldId id="297" r:id="rId45"/>
    <p:sldId id="303" r:id="rId46"/>
    <p:sldId id="302" r:id="rId47"/>
    <p:sldId id="306"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20A6"/>
    <a:srgbClr val="671752"/>
    <a:srgbClr val="29111F"/>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72" d="100"/>
          <a:sy n="72" d="100"/>
        </p:scale>
        <p:origin x="70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1" csCatId="colorful" phldr="1"/>
      <dgm:spPr/>
      <dgm:t>
        <a:bodyPr/>
        <a:lstStyle/>
        <a:p>
          <a:endParaRPr lang="en-US"/>
        </a:p>
      </dgm:t>
    </dgm:pt>
    <dgm:pt modelId="{DC13AB6D-DEA2-4CBB-AC69-1EF1A6AD1512}">
      <dgm:prSet/>
      <dgm:spPr/>
      <dgm:t>
        <a:bodyPr/>
        <a:lstStyle/>
        <a:p>
          <a:pPr>
            <a:defRPr cap="all"/>
          </a:pPr>
          <a:r>
            <a:rPr lang="en-US" dirty="0"/>
            <a:t>Organization refers to the arrangement and presentation of the ideas </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a:t>Shows how the sentences and the paragraphs are written and placed</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a:t>Related to the structure of writing</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dirty="0"/>
            <a:t>Organization refers to the arrangement and presentation of the ideas </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dirty="0"/>
            <a:t>Shows how the sentences and the paragraphs are written and placed</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defRPr cap="all"/>
          </a:pPr>
          <a:r>
            <a:rPr lang="en-US" sz="2300" kern="1200" dirty="0"/>
            <a:t>Related to the structure of writing</a:t>
          </a:r>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pPr/>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pPr/>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2/12/2021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2/12/2021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9600" dirty="0">
                <a:latin typeface="Edwardian Script ITC" panose="030303020407070D0804" pitchFamily="66" charset="0"/>
              </a:rPr>
              <a:t>T</a:t>
            </a:r>
            <a:r>
              <a:rPr lang="en-US" sz="9600" b="1" dirty="0">
                <a:solidFill>
                  <a:srgbClr val="002060"/>
                </a:solidFill>
                <a:latin typeface="Edwardian Script ITC" panose="030303020407070D0804" pitchFamily="66" charset="0"/>
              </a:rPr>
              <a:t>echnical</a:t>
            </a:r>
            <a:r>
              <a:rPr lang="en-US" sz="9600" dirty="0">
                <a:latin typeface="Edwardian Script ITC" panose="030303020407070D0804" pitchFamily="66" charset="0"/>
              </a:rPr>
              <a:t> </a:t>
            </a:r>
            <a:r>
              <a:rPr lang="en-US" sz="9600" dirty="0">
                <a:solidFill>
                  <a:srgbClr val="00B050"/>
                </a:solidFill>
                <a:latin typeface="Edwardian Script ITC" panose="030303020407070D0804" pitchFamily="66" charset="0"/>
              </a:rPr>
              <a:t>Writing</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6000" b="1" dirty="0">
                <a:solidFill>
                  <a:srgbClr val="00B050"/>
                </a:solidFill>
                <a:latin typeface="Algerian" panose="04020705040A02060702" pitchFamily="82" charset="0"/>
              </a:rPr>
              <a:t>Unit 2</a:t>
            </a:r>
          </a:p>
        </p:txBody>
      </p:sp>
    </p:spTree>
    <p:extLst>
      <p:ext uri="{BB962C8B-B14F-4D97-AF65-F5344CB8AC3E}">
        <p14:creationId xmlns:p14="http://schemas.microsoft.com/office/powerpoint/2010/main" val="63373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F5E8-47B1-47F0-A961-D6315DC1CDD3}"/>
              </a:ext>
            </a:extLst>
          </p:cNvPr>
          <p:cNvSpPr>
            <a:spLocks noGrp="1"/>
          </p:cNvSpPr>
          <p:nvPr>
            <p:ph type="title"/>
          </p:nvPr>
        </p:nvSpPr>
        <p:spPr>
          <a:xfrm>
            <a:off x="1" y="0"/>
            <a:ext cx="5936974" cy="1866900"/>
          </a:xfrm>
        </p:spPr>
        <p:txBody>
          <a:bodyPr/>
          <a:lstStyle/>
          <a:p>
            <a:r>
              <a:rPr lang="en-US" dirty="0"/>
              <a:t>Methods of Development</a:t>
            </a:r>
          </a:p>
        </p:txBody>
      </p:sp>
      <p:sp>
        <p:nvSpPr>
          <p:cNvPr id="3" name="Content Placeholder 2">
            <a:extLst>
              <a:ext uri="{FF2B5EF4-FFF2-40B4-BE49-F238E27FC236}">
                <a16:creationId xmlns:a16="http://schemas.microsoft.com/office/drawing/2014/main" id="{8DDC42BF-9E04-40D3-83CA-B3DFC31D98D0}"/>
              </a:ext>
            </a:extLst>
          </p:cNvPr>
          <p:cNvSpPr>
            <a:spLocks noGrp="1"/>
          </p:cNvSpPr>
          <p:nvPr>
            <p:ph idx="1"/>
          </p:nvPr>
        </p:nvSpPr>
        <p:spPr>
          <a:xfrm>
            <a:off x="1" y="1866900"/>
            <a:ext cx="7858537" cy="4991099"/>
          </a:xfrm>
        </p:spPr>
        <p:txBody>
          <a:bodyPr>
            <a:normAutofit lnSpcReduction="10000"/>
          </a:bodyPr>
          <a:lstStyle/>
          <a:p>
            <a:r>
              <a:rPr lang="en-US" dirty="0"/>
              <a:t>Used for a logical arrangement of ideas from the Introduction to the Conclusion</a:t>
            </a:r>
          </a:p>
          <a:p>
            <a:r>
              <a:rPr lang="en-US" dirty="0"/>
              <a:t>Selected to suit audience and purpose</a:t>
            </a:r>
          </a:p>
          <a:p>
            <a:r>
              <a:rPr lang="en-US" dirty="0"/>
              <a:t>Common methods: Cause-and-effect method of development, Chronological method of development, Comparison method of development, Definition method of development, Division-and-classification method of development, General and specific methods of development, Order-of-importance method of development</a:t>
            </a:r>
            <a:r>
              <a:rPr lang="en-US" b="1" dirty="0"/>
              <a:t>, </a:t>
            </a:r>
            <a:r>
              <a:rPr lang="en-US" dirty="0"/>
              <a:t>Sequential method of development</a:t>
            </a:r>
          </a:p>
          <a:p>
            <a:r>
              <a:rPr lang="en-US" dirty="0"/>
              <a:t>When outlining a document, one may base his/her major division on one primary method of development appropriate to his/her purpose and then subordinate other methods to it.</a:t>
            </a:r>
          </a:p>
        </p:txBody>
      </p:sp>
      <p:pic>
        <p:nvPicPr>
          <p:cNvPr id="5" name="Picture 4">
            <a:extLst>
              <a:ext uri="{FF2B5EF4-FFF2-40B4-BE49-F238E27FC236}">
                <a16:creationId xmlns:a16="http://schemas.microsoft.com/office/drawing/2014/main" id="{E2508E22-C767-4A20-BB01-48644D1D7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538" y="0"/>
            <a:ext cx="4333461" cy="3428999"/>
          </a:xfrm>
          <a:prstGeom prst="rect">
            <a:avLst/>
          </a:prstGeom>
        </p:spPr>
      </p:pic>
      <p:pic>
        <p:nvPicPr>
          <p:cNvPr id="7" name="Picture 6">
            <a:extLst>
              <a:ext uri="{FF2B5EF4-FFF2-40B4-BE49-F238E27FC236}">
                <a16:creationId xmlns:a16="http://schemas.microsoft.com/office/drawing/2014/main" id="{E4FEA889-5EB3-46C4-80F5-34864FDC9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537" y="3705732"/>
            <a:ext cx="4333461" cy="2829320"/>
          </a:xfrm>
          <a:prstGeom prst="rect">
            <a:avLst/>
          </a:prstGeom>
        </p:spPr>
      </p:pic>
    </p:spTree>
    <p:extLst>
      <p:ext uri="{BB962C8B-B14F-4D97-AF65-F5344CB8AC3E}">
        <p14:creationId xmlns:p14="http://schemas.microsoft.com/office/powerpoint/2010/main" val="32567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FE16-AAC4-48B7-B3B2-FC927471B821}"/>
              </a:ext>
            </a:extLst>
          </p:cNvPr>
          <p:cNvSpPr>
            <a:spLocks noGrp="1"/>
          </p:cNvSpPr>
          <p:nvPr>
            <p:ph type="title"/>
          </p:nvPr>
        </p:nvSpPr>
        <p:spPr>
          <a:xfrm>
            <a:off x="357809" y="92765"/>
            <a:ext cx="4625008" cy="1774135"/>
          </a:xfrm>
        </p:spPr>
        <p:txBody>
          <a:bodyPr>
            <a:normAutofit/>
          </a:bodyPr>
          <a:lstStyle/>
          <a:p>
            <a:r>
              <a:rPr lang="en-US" dirty="0"/>
              <a:t>Address the Following Issues…</a:t>
            </a:r>
          </a:p>
        </p:txBody>
      </p:sp>
      <p:sp>
        <p:nvSpPr>
          <p:cNvPr id="3" name="Content Placeholder 2">
            <a:extLst>
              <a:ext uri="{FF2B5EF4-FFF2-40B4-BE49-F238E27FC236}">
                <a16:creationId xmlns:a16="http://schemas.microsoft.com/office/drawing/2014/main" id="{196976FE-771D-40D7-B17E-64BEDEC5A20A}"/>
              </a:ext>
            </a:extLst>
          </p:cNvPr>
          <p:cNvSpPr>
            <a:spLocks noGrp="1"/>
          </p:cNvSpPr>
          <p:nvPr>
            <p:ph idx="1"/>
          </p:nvPr>
        </p:nvSpPr>
        <p:spPr>
          <a:xfrm>
            <a:off x="0" y="1866900"/>
            <a:ext cx="5194582" cy="4991100"/>
          </a:xfrm>
        </p:spPr>
        <p:txBody>
          <a:bodyPr>
            <a:normAutofit fontScale="92500"/>
          </a:bodyPr>
          <a:lstStyle/>
          <a:p>
            <a:r>
              <a:rPr lang="en-US" dirty="0"/>
              <a:t>Are steps or concepts precisely developed?</a:t>
            </a:r>
          </a:p>
          <a:p>
            <a:r>
              <a:rPr lang="en-US" dirty="0"/>
              <a:t>Is all required information provided in logical and meaningful order?</a:t>
            </a:r>
          </a:p>
          <a:p>
            <a:r>
              <a:rPr lang="en-US" dirty="0"/>
              <a:t>Is less relevant information omitted or given less coverage?</a:t>
            </a:r>
          </a:p>
          <a:p>
            <a:r>
              <a:rPr lang="en-US" dirty="0"/>
              <a:t>Do graphics serve their purposes well?</a:t>
            </a:r>
          </a:p>
          <a:p>
            <a:r>
              <a:rPr lang="en-US" dirty="0"/>
              <a:t>Is white space used to make information accessible to audience? (formatting)</a:t>
            </a:r>
          </a:p>
          <a:p>
            <a:r>
              <a:rPr lang="en-US" dirty="0"/>
              <a:t>Does </a:t>
            </a:r>
            <a:r>
              <a:rPr lang="en-US" dirty="0" err="1"/>
              <a:t>colour</a:t>
            </a:r>
            <a:r>
              <a:rPr lang="en-US" dirty="0"/>
              <a:t> emphasize key terms or important information?</a:t>
            </a:r>
          </a:p>
          <a:p>
            <a:r>
              <a:rPr lang="en-US" dirty="0"/>
              <a:t>Do headings, subheadings aid clarity?</a:t>
            </a:r>
          </a:p>
        </p:txBody>
      </p:sp>
      <p:pic>
        <p:nvPicPr>
          <p:cNvPr id="5" name="Picture 4">
            <a:extLst>
              <a:ext uri="{FF2B5EF4-FFF2-40B4-BE49-F238E27FC236}">
                <a16:creationId xmlns:a16="http://schemas.microsoft.com/office/drawing/2014/main" id="{E4035822-8AB6-4E98-AD03-0D8477161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582" y="0"/>
            <a:ext cx="7156715" cy="6858000"/>
          </a:xfrm>
          <a:prstGeom prst="rect">
            <a:avLst/>
          </a:prstGeom>
        </p:spPr>
      </p:pic>
    </p:spTree>
    <p:extLst>
      <p:ext uri="{BB962C8B-B14F-4D97-AF65-F5344CB8AC3E}">
        <p14:creationId xmlns:p14="http://schemas.microsoft.com/office/powerpoint/2010/main" val="39982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wipe(down)">
                                      <p:cBhvr>
                                        <p:cTn id="87" dur="580">
                                          <p:stCondLst>
                                            <p:cond delay="0"/>
                                          </p:stCondLst>
                                        </p:cTn>
                                        <p:tgtEl>
                                          <p:spTgt spid="3">
                                            <p:txEl>
                                              <p:pRg st="5" end="5"/>
                                            </p:txEl>
                                          </p:spTgt>
                                        </p:tgtEl>
                                      </p:cBhvr>
                                    </p:animEffect>
                                    <p:anim calcmode="lin" valueType="num">
                                      <p:cBhvr>
                                        <p:cTn id="8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5" end="5"/>
                                            </p:txEl>
                                          </p:spTgt>
                                        </p:tgtEl>
                                      </p:cBhvr>
                                      <p:to x="100000" y="60000"/>
                                    </p:animScale>
                                    <p:animScale>
                                      <p:cBhvr>
                                        <p:cTn id="94" dur="166" decel="50000">
                                          <p:stCondLst>
                                            <p:cond delay="676"/>
                                          </p:stCondLst>
                                        </p:cTn>
                                        <p:tgtEl>
                                          <p:spTgt spid="3">
                                            <p:txEl>
                                              <p:pRg st="5" end="5"/>
                                            </p:txEl>
                                          </p:spTgt>
                                        </p:tgtEl>
                                      </p:cBhvr>
                                      <p:to x="100000" y="100000"/>
                                    </p:animScale>
                                    <p:animScale>
                                      <p:cBhvr>
                                        <p:cTn id="95" dur="26">
                                          <p:stCondLst>
                                            <p:cond delay="1312"/>
                                          </p:stCondLst>
                                        </p:cTn>
                                        <p:tgtEl>
                                          <p:spTgt spid="3">
                                            <p:txEl>
                                              <p:pRg st="5" end="5"/>
                                            </p:txEl>
                                          </p:spTgt>
                                        </p:tgtEl>
                                      </p:cBhvr>
                                      <p:to x="100000" y="80000"/>
                                    </p:animScale>
                                    <p:animScale>
                                      <p:cBhvr>
                                        <p:cTn id="96" dur="166" decel="50000">
                                          <p:stCondLst>
                                            <p:cond delay="1338"/>
                                          </p:stCondLst>
                                        </p:cTn>
                                        <p:tgtEl>
                                          <p:spTgt spid="3">
                                            <p:txEl>
                                              <p:pRg st="5" end="5"/>
                                            </p:txEl>
                                          </p:spTgt>
                                        </p:tgtEl>
                                      </p:cBhvr>
                                      <p:to x="100000" y="100000"/>
                                    </p:animScale>
                                    <p:animScale>
                                      <p:cBhvr>
                                        <p:cTn id="97" dur="26">
                                          <p:stCondLst>
                                            <p:cond delay="1642"/>
                                          </p:stCondLst>
                                        </p:cTn>
                                        <p:tgtEl>
                                          <p:spTgt spid="3">
                                            <p:txEl>
                                              <p:pRg st="5" end="5"/>
                                            </p:txEl>
                                          </p:spTgt>
                                        </p:tgtEl>
                                      </p:cBhvr>
                                      <p:to x="100000" y="90000"/>
                                    </p:animScale>
                                    <p:animScale>
                                      <p:cBhvr>
                                        <p:cTn id="98" dur="166" decel="50000">
                                          <p:stCondLst>
                                            <p:cond delay="1668"/>
                                          </p:stCondLst>
                                        </p:cTn>
                                        <p:tgtEl>
                                          <p:spTgt spid="3">
                                            <p:txEl>
                                              <p:pRg st="5" end="5"/>
                                            </p:txEl>
                                          </p:spTgt>
                                        </p:tgtEl>
                                      </p:cBhvr>
                                      <p:to x="100000" y="100000"/>
                                    </p:animScale>
                                    <p:animScale>
                                      <p:cBhvr>
                                        <p:cTn id="99" dur="26">
                                          <p:stCondLst>
                                            <p:cond delay="1808"/>
                                          </p:stCondLst>
                                        </p:cTn>
                                        <p:tgtEl>
                                          <p:spTgt spid="3">
                                            <p:txEl>
                                              <p:pRg st="5" end="5"/>
                                            </p:txEl>
                                          </p:spTgt>
                                        </p:tgtEl>
                                      </p:cBhvr>
                                      <p:to x="100000" y="95000"/>
                                    </p:animScale>
                                    <p:animScale>
                                      <p:cBhvr>
                                        <p:cTn id="100" dur="166" decel="50000">
                                          <p:stCondLst>
                                            <p:cond delay="1834"/>
                                          </p:stCondLst>
                                        </p:cTn>
                                        <p:tgtEl>
                                          <p:spTgt spid="3">
                                            <p:txEl>
                                              <p:pRg st="5" end="5"/>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animEffect transition="in" filter="wipe(down)">
                                      <p:cBhvr>
                                        <p:cTn id="103" dur="580">
                                          <p:stCondLst>
                                            <p:cond delay="0"/>
                                          </p:stCondLst>
                                        </p:cTn>
                                        <p:tgtEl>
                                          <p:spTgt spid="3">
                                            <p:txEl>
                                              <p:pRg st="6" end="6"/>
                                            </p:txEl>
                                          </p:spTgt>
                                        </p:tgtEl>
                                      </p:cBhvr>
                                    </p:animEffect>
                                    <p:anim calcmode="lin" valueType="num">
                                      <p:cBhvr>
                                        <p:cTn id="10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3">
                                            <p:txEl>
                                              <p:pRg st="6" end="6"/>
                                            </p:txEl>
                                          </p:spTgt>
                                        </p:tgtEl>
                                      </p:cBhvr>
                                      <p:to x="100000" y="60000"/>
                                    </p:animScale>
                                    <p:animScale>
                                      <p:cBhvr>
                                        <p:cTn id="110" dur="166" decel="50000">
                                          <p:stCondLst>
                                            <p:cond delay="676"/>
                                          </p:stCondLst>
                                        </p:cTn>
                                        <p:tgtEl>
                                          <p:spTgt spid="3">
                                            <p:txEl>
                                              <p:pRg st="6" end="6"/>
                                            </p:txEl>
                                          </p:spTgt>
                                        </p:tgtEl>
                                      </p:cBhvr>
                                      <p:to x="100000" y="100000"/>
                                    </p:animScale>
                                    <p:animScale>
                                      <p:cBhvr>
                                        <p:cTn id="111" dur="26">
                                          <p:stCondLst>
                                            <p:cond delay="1312"/>
                                          </p:stCondLst>
                                        </p:cTn>
                                        <p:tgtEl>
                                          <p:spTgt spid="3">
                                            <p:txEl>
                                              <p:pRg st="6" end="6"/>
                                            </p:txEl>
                                          </p:spTgt>
                                        </p:tgtEl>
                                      </p:cBhvr>
                                      <p:to x="100000" y="80000"/>
                                    </p:animScale>
                                    <p:animScale>
                                      <p:cBhvr>
                                        <p:cTn id="112" dur="166" decel="50000">
                                          <p:stCondLst>
                                            <p:cond delay="1338"/>
                                          </p:stCondLst>
                                        </p:cTn>
                                        <p:tgtEl>
                                          <p:spTgt spid="3">
                                            <p:txEl>
                                              <p:pRg st="6" end="6"/>
                                            </p:txEl>
                                          </p:spTgt>
                                        </p:tgtEl>
                                      </p:cBhvr>
                                      <p:to x="100000" y="100000"/>
                                    </p:animScale>
                                    <p:animScale>
                                      <p:cBhvr>
                                        <p:cTn id="113" dur="26">
                                          <p:stCondLst>
                                            <p:cond delay="1642"/>
                                          </p:stCondLst>
                                        </p:cTn>
                                        <p:tgtEl>
                                          <p:spTgt spid="3">
                                            <p:txEl>
                                              <p:pRg st="6" end="6"/>
                                            </p:txEl>
                                          </p:spTgt>
                                        </p:tgtEl>
                                      </p:cBhvr>
                                      <p:to x="100000" y="90000"/>
                                    </p:animScale>
                                    <p:animScale>
                                      <p:cBhvr>
                                        <p:cTn id="114" dur="166" decel="50000">
                                          <p:stCondLst>
                                            <p:cond delay="1668"/>
                                          </p:stCondLst>
                                        </p:cTn>
                                        <p:tgtEl>
                                          <p:spTgt spid="3">
                                            <p:txEl>
                                              <p:pRg st="6" end="6"/>
                                            </p:txEl>
                                          </p:spTgt>
                                        </p:tgtEl>
                                      </p:cBhvr>
                                      <p:to x="100000" y="100000"/>
                                    </p:animScale>
                                    <p:animScale>
                                      <p:cBhvr>
                                        <p:cTn id="115" dur="26">
                                          <p:stCondLst>
                                            <p:cond delay="1808"/>
                                          </p:stCondLst>
                                        </p:cTn>
                                        <p:tgtEl>
                                          <p:spTgt spid="3">
                                            <p:txEl>
                                              <p:pRg st="6" end="6"/>
                                            </p:txEl>
                                          </p:spTgt>
                                        </p:tgtEl>
                                      </p:cBhvr>
                                      <p:to x="100000" y="95000"/>
                                    </p:animScale>
                                    <p:animScale>
                                      <p:cBhvr>
                                        <p:cTn id="116" dur="166" decel="50000">
                                          <p:stCondLst>
                                            <p:cond delay="1834"/>
                                          </p:stCondLst>
                                        </p:cTn>
                                        <p:tgtEl>
                                          <p:spTgt spid="3">
                                            <p:txEl>
                                              <p:pRg st="6" end="6"/>
                                            </p:txEl>
                                          </p:spTgt>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nodeType="clickEffect">
                                  <p:stCondLst>
                                    <p:cond delay="0"/>
                                  </p:stCondLst>
                                  <p:childTnLst>
                                    <p:set>
                                      <p:cBhvr>
                                        <p:cTn id="120" dur="1" fill="hold">
                                          <p:stCondLst>
                                            <p:cond delay="0"/>
                                          </p:stCondLst>
                                        </p:cTn>
                                        <p:tgtEl>
                                          <p:spTgt spid="5"/>
                                        </p:tgtEl>
                                        <p:attrNameLst>
                                          <p:attrName>style.visibility</p:attrName>
                                        </p:attrNameLst>
                                      </p:cBhvr>
                                      <p:to>
                                        <p:strVal val="visible"/>
                                      </p:to>
                                    </p:set>
                                    <p:animEffect transition="in" filter="randombar(horizontal)">
                                      <p:cBhvr>
                                        <p:cTn id="1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67AAC-D425-49C7-BEA6-F8CB01EBA852}"/>
              </a:ext>
            </a:extLst>
          </p:cNvPr>
          <p:cNvSpPr>
            <a:spLocks noGrp="1"/>
          </p:cNvSpPr>
          <p:nvPr>
            <p:ph type="title"/>
          </p:nvPr>
        </p:nvSpPr>
        <p:spPr>
          <a:xfrm>
            <a:off x="0" y="0"/>
            <a:ext cx="12192000" cy="1364974"/>
          </a:xfrm>
        </p:spPr>
        <p:txBody>
          <a:bodyPr/>
          <a:lstStyle/>
          <a:p>
            <a:r>
              <a:rPr lang="en-US" dirty="0"/>
              <a:t>Final Look…</a:t>
            </a:r>
          </a:p>
        </p:txBody>
      </p:sp>
      <p:sp>
        <p:nvSpPr>
          <p:cNvPr id="3" name="Content Placeholder 2">
            <a:extLst>
              <a:ext uri="{FF2B5EF4-FFF2-40B4-BE49-F238E27FC236}">
                <a16:creationId xmlns:a16="http://schemas.microsoft.com/office/drawing/2014/main" id="{CC731CF4-E372-47DA-84E3-48B6E69A073C}"/>
              </a:ext>
            </a:extLst>
          </p:cNvPr>
          <p:cNvSpPr>
            <a:spLocks noGrp="1"/>
          </p:cNvSpPr>
          <p:nvPr>
            <p:ph idx="1"/>
          </p:nvPr>
        </p:nvSpPr>
        <p:spPr>
          <a:xfrm>
            <a:off x="1" y="1364974"/>
            <a:ext cx="6689078" cy="5493026"/>
          </a:xfrm>
        </p:spPr>
        <p:txBody>
          <a:bodyPr>
            <a:normAutofit fontScale="92500" lnSpcReduction="20000"/>
          </a:bodyPr>
          <a:lstStyle/>
          <a:p>
            <a:r>
              <a:rPr lang="en-US" dirty="0"/>
              <a:t>Choose the best methods of development</a:t>
            </a:r>
          </a:p>
          <a:p>
            <a:r>
              <a:rPr lang="en-US" dirty="0"/>
              <a:t>Outline your notes and ideas</a:t>
            </a:r>
          </a:p>
          <a:p>
            <a:r>
              <a:rPr lang="en-US" dirty="0"/>
              <a:t>Develop and integrate visuals</a:t>
            </a:r>
          </a:p>
          <a:p>
            <a:r>
              <a:rPr lang="en-US" dirty="0"/>
              <a:t>Construct effective paragraphs</a:t>
            </a:r>
          </a:p>
          <a:p>
            <a:r>
              <a:rPr lang="en-US" dirty="0"/>
              <a:t>Use quotations and paraphrasing</a:t>
            </a:r>
          </a:p>
          <a:p>
            <a:r>
              <a:rPr lang="en-US" dirty="0"/>
              <a:t>Write an introduction</a:t>
            </a:r>
          </a:p>
          <a:p>
            <a:r>
              <a:rPr lang="en-US" dirty="0"/>
              <a:t>Write a conclusion</a:t>
            </a:r>
          </a:p>
          <a:p>
            <a:r>
              <a:rPr lang="en-US" dirty="0"/>
              <a:t>Choose a title</a:t>
            </a:r>
          </a:p>
          <a:p>
            <a:r>
              <a:rPr lang="en-US" dirty="0"/>
              <a:t>Footnotes</a:t>
            </a:r>
          </a:p>
          <a:p>
            <a:r>
              <a:rPr lang="en-US" dirty="0"/>
              <a:t>Use spacing, indenting, underlining, numbering, and different sizes and types of lettering to make your message more understandable and visually appealing. </a:t>
            </a:r>
          </a:p>
          <a:p>
            <a:r>
              <a:rPr lang="en-US" dirty="0"/>
              <a:t>Citing references in the text</a:t>
            </a:r>
          </a:p>
        </p:txBody>
      </p:sp>
      <p:pic>
        <p:nvPicPr>
          <p:cNvPr id="5" name="Picture 4">
            <a:extLst>
              <a:ext uri="{FF2B5EF4-FFF2-40B4-BE49-F238E27FC236}">
                <a16:creationId xmlns:a16="http://schemas.microsoft.com/office/drawing/2014/main" id="{805733FC-3C90-4291-A5C0-FFDE1AEE4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699" y="2557670"/>
            <a:ext cx="5668301" cy="4300329"/>
          </a:xfrm>
          <a:prstGeom prst="rect">
            <a:avLst/>
          </a:prstGeom>
        </p:spPr>
      </p:pic>
      <p:pic>
        <p:nvPicPr>
          <p:cNvPr id="6" name="Picture 5">
            <a:extLst>
              <a:ext uri="{FF2B5EF4-FFF2-40B4-BE49-F238E27FC236}">
                <a16:creationId xmlns:a16="http://schemas.microsoft.com/office/drawing/2014/main" id="{A87EEE0B-96D9-4B47-B6EC-4438B9320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252" y="1"/>
            <a:ext cx="3034748" cy="2557670"/>
          </a:xfrm>
          <a:prstGeom prst="rect">
            <a:avLst/>
          </a:prstGeom>
        </p:spPr>
      </p:pic>
    </p:spTree>
    <p:extLst>
      <p:ext uri="{BB962C8B-B14F-4D97-AF65-F5344CB8AC3E}">
        <p14:creationId xmlns:p14="http://schemas.microsoft.com/office/powerpoint/2010/main" val="64682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heel(1)">
                                      <p:cBhvr>
                                        <p:cTn id="13" dur="2000"/>
                                        <p:tgtEl>
                                          <p:spTgt spid="3">
                                            <p:txEl>
                                              <p:pRg st="2" end="2"/>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heel(1)">
                                      <p:cBhvr>
                                        <p:cTn id="16" dur="2000"/>
                                        <p:tgtEl>
                                          <p:spTgt spid="3">
                                            <p:txEl>
                                              <p:pRg st="3" end="3"/>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heel(1)">
                                      <p:cBhvr>
                                        <p:cTn id="19" dur="2000"/>
                                        <p:tgtEl>
                                          <p:spTgt spid="3">
                                            <p:txEl>
                                              <p:pRg st="4" end="4"/>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heel(1)">
                                      <p:cBhvr>
                                        <p:cTn id="22" dur="2000"/>
                                        <p:tgtEl>
                                          <p:spTgt spid="3">
                                            <p:txEl>
                                              <p:pRg st="5" end="5"/>
                                            </p:txEl>
                                          </p:spTgt>
                                        </p:tgtEl>
                                      </p:cBhvr>
                                    </p:animEffect>
                                  </p:childTnLst>
                                </p:cTn>
                              </p:par>
                              <p:par>
                                <p:cTn id="23" presetID="21" presetClass="entr" presetSubtype="1"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heel(1)">
                                      <p:cBhvr>
                                        <p:cTn id="25" dur="2000"/>
                                        <p:tgtEl>
                                          <p:spTgt spid="3">
                                            <p:txEl>
                                              <p:pRg st="6" end="6"/>
                                            </p:txEl>
                                          </p:spTgt>
                                        </p:tgtEl>
                                      </p:cBhvr>
                                    </p:animEffect>
                                  </p:childTnLst>
                                </p:cTn>
                              </p:par>
                              <p:par>
                                <p:cTn id="26" presetID="21" presetClass="entr" presetSubtype="1"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heel(1)">
                                      <p:cBhvr>
                                        <p:cTn id="28" dur="2000"/>
                                        <p:tgtEl>
                                          <p:spTgt spid="3">
                                            <p:txEl>
                                              <p:pRg st="7" end="7"/>
                                            </p:txEl>
                                          </p:spTgt>
                                        </p:tgtEl>
                                      </p:cBhvr>
                                    </p:animEffect>
                                  </p:childTnLst>
                                </p:cTn>
                              </p:par>
                              <p:par>
                                <p:cTn id="29" presetID="21" presetClass="entr" presetSubtype="1"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heel(1)">
                                      <p:cBhvr>
                                        <p:cTn id="31" dur="2000"/>
                                        <p:tgtEl>
                                          <p:spTgt spid="3">
                                            <p:txEl>
                                              <p:pRg st="8" end="8"/>
                                            </p:txEl>
                                          </p:spTgt>
                                        </p:tgtEl>
                                      </p:cBhvr>
                                    </p:animEffect>
                                  </p:childTnLst>
                                </p:cTn>
                              </p:par>
                              <p:par>
                                <p:cTn id="32" presetID="21" presetClass="entr" presetSubtype="1"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heel(1)">
                                      <p:cBhvr>
                                        <p:cTn id="34" dur="2000"/>
                                        <p:tgtEl>
                                          <p:spTgt spid="3">
                                            <p:txEl>
                                              <p:pRg st="9" end="9"/>
                                            </p:txEl>
                                          </p:spTgt>
                                        </p:tgtEl>
                                      </p:cBhvr>
                                    </p:animEffect>
                                  </p:childTnLst>
                                </p:cTn>
                              </p:par>
                              <p:par>
                                <p:cTn id="35" presetID="21" presetClass="entr" presetSubtype="1"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heel(1)">
                                      <p:cBhvr>
                                        <p:cTn id="37" dur="20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1C394-B4DA-49F3-BCD8-BBD1B6C1C431}"/>
              </a:ext>
            </a:extLst>
          </p:cNvPr>
          <p:cNvSpPr>
            <a:spLocks noGrp="1"/>
          </p:cNvSpPr>
          <p:nvPr>
            <p:ph type="title"/>
          </p:nvPr>
        </p:nvSpPr>
        <p:spPr>
          <a:xfrm>
            <a:off x="0" y="1"/>
            <a:ext cx="12192000" cy="583095"/>
          </a:xfrm>
        </p:spPr>
        <p:txBody>
          <a:bodyPr>
            <a:normAutofit fontScale="90000"/>
          </a:bodyPr>
          <a:lstStyle/>
          <a:p>
            <a:r>
              <a:rPr lang="en-US" dirty="0"/>
              <a:t>And this also…….</a:t>
            </a:r>
          </a:p>
        </p:txBody>
      </p:sp>
      <p:sp>
        <p:nvSpPr>
          <p:cNvPr id="3" name="Content Placeholder 2">
            <a:extLst>
              <a:ext uri="{FF2B5EF4-FFF2-40B4-BE49-F238E27FC236}">
                <a16:creationId xmlns:a16="http://schemas.microsoft.com/office/drawing/2014/main" id="{E76B8EF6-D6DB-4039-B190-E914C1AC77F6}"/>
              </a:ext>
            </a:extLst>
          </p:cNvPr>
          <p:cNvSpPr>
            <a:spLocks noGrp="1"/>
          </p:cNvSpPr>
          <p:nvPr>
            <p:ph idx="1"/>
          </p:nvPr>
        </p:nvSpPr>
        <p:spPr>
          <a:xfrm>
            <a:off x="0" y="490331"/>
            <a:ext cx="12192000" cy="6367668"/>
          </a:xfrm>
        </p:spPr>
        <p:txBody>
          <a:bodyPr>
            <a:noAutofit/>
          </a:bodyPr>
          <a:lstStyle/>
          <a:p>
            <a:pPr marL="36900" indent="0">
              <a:buNone/>
            </a:pPr>
            <a:r>
              <a:rPr lang="en-US" sz="3600" dirty="0"/>
              <a:t>Your points should be lining up under these sections:</a:t>
            </a:r>
          </a:p>
          <a:p>
            <a:r>
              <a:rPr lang="en-US" sz="3600" dirty="0"/>
              <a:t> </a:t>
            </a:r>
            <a:r>
              <a:rPr lang="en-US" sz="3600" dirty="0">
                <a:solidFill>
                  <a:srgbClr val="F020A6"/>
                </a:solidFill>
              </a:rPr>
              <a:t>Introduction/Statement of Purpose </a:t>
            </a:r>
            <a:r>
              <a:rPr lang="en-US" sz="3600" dirty="0"/>
              <a:t>Why you are writing and/or what you are writing about.</a:t>
            </a:r>
          </a:p>
          <a:p>
            <a:r>
              <a:rPr lang="en-US" sz="3600" dirty="0"/>
              <a:t> </a:t>
            </a:r>
            <a:r>
              <a:rPr lang="en-US" sz="3600" dirty="0">
                <a:solidFill>
                  <a:srgbClr val="F020A6"/>
                </a:solidFill>
              </a:rPr>
              <a:t>Background/Explanation</a:t>
            </a:r>
            <a:r>
              <a:rPr lang="en-US" sz="3600" dirty="0"/>
              <a:t> Outline the body of your communication under the subpoints you have organized, keeping your reader in mind. </a:t>
            </a:r>
          </a:p>
          <a:p>
            <a:r>
              <a:rPr lang="en-US" sz="3600" dirty="0">
                <a:solidFill>
                  <a:srgbClr val="F020A6"/>
                </a:solidFill>
              </a:rPr>
              <a:t>Summary/Conclusion </a:t>
            </a:r>
            <a:r>
              <a:rPr lang="en-US" sz="3600" dirty="0"/>
              <a:t>Summarize your points. </a:t>
            </a:r>
          </a:p>
          <a:p>
            <a:r>
              <a:rPr lang="en-US" sz="3600" dirty="0">
                <a:solidFill>
                  <a:srgbClr val="F020A6"/>
                </a:solidFill>
              </a:rPr>
              <a:t>Call for Action</a:t>
            </a:r>
            <a:r>
              <a:rPr lang="en-US" sz="3600" dirty="0"/>
              <a:t>/Response Call for action and/or request the reader's response.</a:t>
            </a:r>
          </a:p>
        </p:txBody>
      </p:sp>
    </p:spTree>
    <p:extLst>
      <p:ext uri="{BB962C8B-B14F-4D97-AF65-F5344CB8AC3E}">
        <p14:creationId xmlns:p14="http://schemas.microsoft.com/office/powerpoint/2010/main" val="55412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80">
                                          <p:stCondLst>
                                            <p:cond delay="0"/>
                                          </p:stCondLst>
                                        </p:cTn>
                                        <p:tgtEl>
                                          <p:spTgt spid="3">
                                            <p:txEl>
                                              <p:pRg st="2" end="2"/>
                                            </p:txEl>
                                          </p:spTgt>
                                        </p:tgtEl>
                                      </p:cBhvr>
                                    </p:animEffect>
                                    <p:anim calcmode="lin" valueType="num">
                                      <p:cBhvr>
                                        <p:cTn id="1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2" end="2"/>
                                            </p:txEl>
                                          </p:spTgt>
                                        </p:tgtEl>
                                      </p:cBhvr>
                                      <p:to x="100000" y="60000"/>
                                    </p:animScale>
                                    <p:animScale>
                                      <p:cBhvr>
                                        <p:cTn id="19" dur="166" decel="50000">
                                          <p:stCondLst>
                                            <p:cond delay="676"/>
                                          </p:stCondLst>
                                        </p:cTn>
                                        <p:tgtEl>
                                          <p:spTgt spid="3">
                                            <p:txEl>
                                              <p:pRg st="2" end="2"/>
                                            </p:txEl>
                                          </p:spTgt>
                                        </p:tgtEl>
                                      </p:cBhvr>
                                      <p:to x="100000" y="100000"/>
                                    </p:animScale>
                                    <p:animScale>
                                      <p:cBhvr>
                                        <p:cTn id="20" dur="26">
                                          <p:stCondLst>
                                            <p:cond delay="1312"/>
                                          </p:stCondLst>
                                        </p:cTn>
                                        <p:tgtEl>
                                          <p:spTgt spid="3">
                                            <p:txEl>
                                              <p:pRg st="2" end="2"/>
                                            </p:txEl>
                                          </p:spTgt>
                                        </p:tgtEl>
                                      </p:cBhvr>
                                      <p:to x="100000" y="80000"/>
                                    </p:animScale>
                                    <p:animScale>
                                      <p:cBhvr>
                                        <p:cTn id="21" dur="166" decel="50000">
                                          <p:stCondLst>
                                            <p:cond delay="1338"/>
                                          </p:stCondLst>
                                        </p:cTn>
                                        <p:tgtEl>
                                          <p:spTgt spid="3">
                                            <p:txEl>
                                              <p:pRg st="2" end="2"/>
                                            </p:txEl>
                                          </p:spTgt>
                                        </p:tgtEl>
                                      </p:cBhvr>
                                      <p:to x="100000" y="100000"/>
                                    </p:animScale>
                                    <p:animScale>
                                      <p:cBhvr>
                                        <p:cTn id="22" dur="26">
                                          <p:stCondLst>
                                            <p:cond delay="1642"/>
                                          </p:stCondLst>
                                        </p:cTn>
                                        <p:tgtEl>
                                          <p:spTgt spid="3">
                                            <p:txEl>
                                              <p:pRg st="2" end="2"/>
                                            </p:txEl>
                                          </p:spTgt>
                                        </p:tgtEl>
                                      </p:cBhvr>
                                      <p:to x="100000" y="90000"/>
                                    </p:animScale>
                                    <p:animScale>
                                      <p:cBhvr>
                                        <p:cTn id="23" dur="166" decel="50000">
                                          <p:stCondLst>
                                            <p:cond delay="1668"/>
                                          </p:stCondLst>
                                        </p:cTn>
                                        <p:tgtEl>
                                          <p:spTgt spid="3">
                                            <p:txEl>
                                              <p:pRg st="2" end="2"/>
                                            </p:txEl>
                                          </p:spTgt>
                                        </p:tgtEl>
                                      </p:cBhvr>
                                      <p:to x="100000" y="100000"/>
                                    </p:animScale>
                                    <p:animScale>
                                      <p:cBhvr>
                                        <p:cTn id="24" dur="26">
                                          <p:stCondLst>
                                            <p:cond delay="1808"/>
                                          </p:stCondLst>
                                        </p:cTn>
                                        <p:tgtEl>
                                          <p:spTgt spid="3">
                                            <p:txEl>
                                              <p:pRg st="2" end="2"/>
                                            </p:txEl>
                                          </p:spTgt>
                                        </p:tgtEl>
                                      </p:cBhvr>
                                      <p:to x="100000" y="95000"/>
                                    </p:animScale>
                                    <p:animScale>
                                      <p:cBhvr>
                                        <p:cTn id="25" dur="166" decel="50000">
                                          <p:stCondLst>
                                            <p:cond delay="1834"/>
                                          </p:stCondLst>
                                        </p:cTn>
                                        <p:tgtEl>
                                          <p:spTgt spid="3">
                                            <p:txEl>
                                              <p:pRg st="2" end="2"/>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2B61-88D3-4BC4-AACC-38456FC58004}"/>
              </a:ext>
            </a:extLst>
          </p:cNvPr>
          <p:cNvSpPr>
            <a:spLocks noGrp="1"/>
          </p:cNvSpPr>
          <p:nvPr>
            <p:ph type="title"/>
          </p:nvPr>
        </p:nvSpPr>
        <p:spPr>
          <a:xfrm>
            <a:off x="0" y="0"/>
            <a:ext cx="12192000" cy="1086679"/>
          </a:xfrm>
        </p:spPr>
        <p:txBody>
          <a:bodyPr>
            <a:normAutofit fontScale="90000"/>
          </a:bodyPr>
          <a:lstStyle/>
          <a:p>
            <a:r>
              <a:rPr lang="en-US" dirty="0">
                <a:solidFill>
                  <a:srgbClr val="F020A6"/>
                </a:solidFill>
              </a:rPr>
              <a:t>Algorithms</a:t>
            </a:r>
            <a:r>
              <a:rPr lang="en-US" dirty="0"/>
              <a:t> for Complex Possibilities and Procedures</a:t>
            </a:r>
          </a:p>
        </p:txBody>
      </p:sp>
      <p:sp>
        <p:nvSpPr>
          <p:cNvPr id="3" name="Content Placeholder 2">
            <a:extLst>
              <a:ext uri="{FF2B5EF4-FFF2-40B4-BE49-F238E27FC236}">
                <a16:creationId xmlns:a16="http://schemas.microsoft.com/office/drawing/2014/main" id="{D64BA93A-613D-40E4-BB28-90D8884B9B4B}"/>
              </a:ext>
            </a:extLst>
          </p:cNvPr>
          <p:cNvSpPr>
            <a:spLocks noGrp="1"/>
          </p:cNvSpPr>
          <p:nvPr>
            <p:ph idx="1"/>
          </p:nvPr>
        </p:nvSpPr>
        <p:spPr>
          <a:xfrm>
            <a:off x="1" y="1086679"/>
            <a:ext cx="6917633" cy="5771322"/>
          </a:xfrm>
        </p:spPr>
        <p:txBody>
          <a:bodyPr>
            <a:normAutofit fontScale="62500" lnSpcReduction="20000"/>
          </a:bodyPr>
          <a:lstStyle/>
          <a:p>
            <a:r>
              <a:rPr lang="en-US" sz="2600" dirty="0"/>
              <a:t>An important aspect of Organization</a:t>
            </a:r>
          </a:p>
          <a:p>
            <a:r>
              <a:rPr lang="en-US" sz="2600" dirty="0"/>
              <a:t>A well defined </a:t>
            </a:r>
            <a:r>
              <a:rPr lang="en-US" sz="2600" dirty="0">
                <a:solidFill>
                  <a:srgbClr val="F020A6"/>
                </a:solidFill>
              </a:rPr>
              <a:t>computational procedure</a:t>
            </a:r>
          </a:p>
          <a:p>
            <a:r>
              <a:rPr lang="en-US" sz="2600" b="1" dirty="0">
                <a:solidFill>
                  <a:srgbClr val="F020A6"/>
                </a:solidFill>
              </a:rPr>
              <a:t>algorithm</a:t>
            </a:r>
            <a:r>
              <a:rPr lang="en-US" sz="2600" dirty="0"/>
              <a:t> /'</a:t>
            </a:r>
            <a:r>
              <a:rPr lang="en-US" sz="2600" dirty="0" err="1"/>
              <a:t>aelga.rio^m</a:t>
            </a:r>
            <a:r>
              <a:rPr lang="en-US" sz="2600" dirty="0"/>
              <a:t>/ n. process or set of rules used for calculation etc., esp. with a computer. (ODCE)</a:t>
            </a:r>
            <a:endParaRPr lang="en-US" sz="2600" dirty="0">
              <a:solidFill>
                <a:srgbClr val="F020A6"/>
              </a:solidFill>
            </a:endParaRPr>
          </a:p>
          <a:p>
            <a:r>
              <a:rPr lang="en-US" sz="2600" dirty="0"/>
              <a:t>A carefully planned sequence of statements, questions or instructions arranged in a logical hierarchy</a:t>
            </a:r>
          </a:p>
          <a:p>
            <a:r>
              <a:rPr lang="en-US" sz="2600" dirty="0"/>
              <a:t>A detailed step-by-step graphical technique for solving problems in a finite time </a:t>
            </a:r>
          </a:p>
          <a:p>
            <a:pPr>
              <a:lnSpc>
                <a:spcPct val="200000"/>
              </a:lnSpc>
              <a:spcBef>
                <a:spcPts val="0"/>
              </a:spcBef>
              <a:spcAft>
                <a:spcPts val="0"/>
              </a:spcAft>
            </a:pPr>
            <a:r>
              <a:rPr lang="en-US" sz="2600" dirty="0"/>
              <a:t>The audience can read only the starting item and such subsequent items of information as are relevant to their needs.</a:t>
            </a:r>
            <a:r>
              <a:rPr lang="en-US" altLang="en-US" sz="2600" dirty="0"/>
              <a:t> To express the algorithm, we’ll use pseudocode (a kind of programming language)</a:t>
            </a:r>
          </a:p>
          <a:p>
            <a:pPr>
              <a:lnSpc>
                <a:spcPct val="200000"/>
              </a:lnSpc>
              <a:spcBef>
                <a:spcPts val="0"/>
              </a:spcBef>
              <a:spcAft>
                <a:spcPts val="0"/>
              </a:spcAft>
            </a:pPr>
            <a:r>
              <a:rPr lang="en-US" sz="2600" dirty="0"/>
              <a:t>Supplements the </a:t>
            </a:r>
            <a:r>
              <a:rPr lang="en-US" sz="2600" u="sng" dirty="0"/>
              <a:t>sine qua non </a:t>
            </a:r>
            <a:r>
              <a:rPr lang="en-US" sz="2600" dirty="0"/>
              <a:t>to arrange information physically</a:t>
            </a:r>
          </a:p>
          <a:p>
            <a:pPr>
              <a:lnSpc>
                <a:spcPct val="200000"/>
              </a:lnSpc>
              <a:spcBef>
                <a:spcPts val="0"/>
              </a:spcBef>
              <a:spcAft>
                <a:spcPts val="0"/>
              </a:spcAft>
            </a:pPr>
            <a:r>
              <a:rPr lang="en-US" sz="2600" dirty="0"/>
              <a:t>The readers can easily find their route through a mass of information/</a:t>
            </a:r>
            <a:r>
              <a:rPr lang="en-US" sz="2600" u="sng" dirty="0"/>
              <a:t>a complex set of relationships or conditions </a:t>
            </a:r>
            <a:r>
              <a:rPr lang="en-US" sz="2600" dirty="0"/>
              <a:t>(To enable readers to concentrate on finding a clear path through)</a:t>
            </a:r>
          </a:p>
          <a:p>
            <a:pPr>
              <a:lnSpc>
                <a:spcPct val="200000"/>
              </a:lnSpc>
              <a:spcBef>
                <a:spcPts val="0"/>
              </a:spcBef>
              <a:spcAft>
                <a:spcPts val="0"/>
              </a:spcAft>
            </a:pPr>
            <a:r>
              <a:rPr lang="en-US" sz="2600" dirty="0"/>
              <a:t>Syntactically simpler than prose</a:t>
            </a:r>
          </a:p>
          <a:p>
            <a:pPr marL="36900" indent="0">
              <a:buNone/>
            </a:pPr>
            <a:endParaRPr lang="en-US" dirty="0"/>
          </a:p>
          <a:p>
            <a:endParaRPr lang="en-US" dirty="0"/>
          </a:p>
        </p:txBody>
      </p:sp>
      <p:pic>
        <p:nvPicPr>
          <p:cNvPr id="6" name="Picture 5">
            <a:extLst>
              <a:ext uri="{FF2B5EF4-FFF2-40B4-BE49-F238E27FC236}">
                <a16:creationId xmlns:a16="http://schemas.microsoft.com/office/drawing/2014/main" id="{DA9FD4A5-4517-4D42-9469-F69287D52D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156" y="1395438"/>
            <a:ext cx="5141844" cy="4067124"/>
          </a:xfrm>
          <a:prstGeom prst="rect">
            <a:avLst/>
          </a:prstGeom>
        </p:spPr>
      </p:pic>
    </p:spTree>
    <p:extLst>
      <p:ext uri="{BB962C8B-B14F-4D97-AF65-F5344CB8AC3E}">
        <p14:creationId xmlns:p14="http://schemas.microsoft.com/office/powerpoint/2010/main" val="416398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1" end="1"/>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anim calcmode="lin" valueType="num">
                                      <p:cBhvr>
                                        <p:cTn id="18"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19" dur="2000" fill="hold"/>
                                        <p:tgtEl>
                                          <p:spTgt spid="3">
                                            <p:txEl>
                                              <p:pRg st="2" end="2"/>
                                            </p:txEl>
                                          </p:spTgt>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anim calcmode="lin" valueType="num">
                                      <p:cBhvr>
                                        <p:cTn id="23"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4" dur="2000" fill="hold"/>
                                        <p:tgtEl>
                                          <p:spTgt spid="3">
                                            <p:txEl>
                                              <p:pRg st="3" end="3"/>
                                            </p:txEl>
                                          </p:spTgt>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anim calcmode="lin" valueType="num">
                                      <p:cBhvr>
                                        <p:cTn id="28"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29" dur="2000" fill="hold"/>
                                        <p:tgtEl>
                                          <p:spTgt spid="3">
                                            <p:txEl>
                                              <p:pRg st="4" end="4"/>
                                            </p:txEl>
                                          </p:spTgt>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anim calcmode="lin" valueType="num">
                                      <p:cBhvr>
                                        <p:cTn id="33" dur="2000" fill="hold"/>
                                        <p:tgtEl>
                                          <p:spTgt spid="3">
                                            <p:txEl>
                                              <p:pRg st="5" end="5"/>
                                            </p:txEl>
                                          </p:spTgt>
                                        </p:tgtEl>
                                        <p:attrNameLst>
                                          <p:attrName>ppt_w</p:attrName>
                                        </p:attrNameLst>
                                      </p:cBhvr>
                                      <p:tavLst>
                                        <p:tav tm="0" fmla="#ppt_w*sin(2.5*pi*$)">
                                          <p:val>
                                            <p:fltVal val="0"/>
                                          </p:val>
                                        </p:tav>
                                        <p:tav tm="100000">
                                          <p:val>
                                            <p:fltVal val="1"/>
                                          </p:val>
                                        </p:tav>
                                      </p:tavLst>
                                    </p:anim>
                                    <p:anim calcmode="lin" valueType="num">
                                      <p:cBhvr>
                                        <p:cTn id="34" dur="2000" fill="hold"/>
                                        <p:tgtEl>
                                          <p:spTgt spid="3">
                                            <p:txEl>
                                              <p:pRg st="5" end="5"/>
                                            </p:txEl>
                                          </p:spTgt>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anim calcmode="lin" valueType="num">
                                      <p:cBhvr>
                                        <p:cTn id="38" dur="2000" fill="hold"/>
                                        <p:tgtEl>
                                          <p:spTgt spid="3">
                                            <p:txEl>
                                              <p:pRg st="6" end="6"/>
                                            </p:txEl>
                                          </p:spTgt>
                                        </p:tgtEl>
                                        <p:attrNameLst>
                                          <p:attrName>ppt_w</p:attrName>
                                        </p:attrNameLst>
                                      </p:cBhvr>
                                      <p:tavLst>
                                        <p:tav tm="0" fmla="#ppt_w*sin(2.5*pi*$)">
                                          <p:val>
                                            <p:fltVal val="0"/>
                                          </p:val>
                                        </p:tav>
                                        <p:tav tm="100000">
                                          <p:val>
                                            <p:fltVal val="1"/>
                                          </p:val>
                                        </p:tav>
                                      </p:tavLst>
                                    </p:anim>
                                    <p:anim calcmode="lin" valueType="num">
                                      <p:cBhvr>
                                        <p:cTn id="39" dur="2000" fill="hold"/>
                                        <p:tgtEl>
                                          <p:spTgt spid="3">
                                            <p:txEl>
                                              <p:pRg st="6" end="6"/>
                                            </p:txEl>
                                          </p:spTgt>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000"/>
                                        <p:tgtEl>
                                          <p:spTgt spid="3">
                                            <p:txEl>
                                              <p:pRg st="7" end="7"/>
                                            </p:txEl>
                                          </p:spTgt>
                                        </p:tgtEl>
                                      </p:cBhvr>
                                    </p:animEffect>
                                    <p:anim calcmode="lin" valueType="num">
                                      <p:cBhvr>
                                        <p:cTn id="43" dur="2000" fill="hold"/>
                                        <p:tgtEl>
                                          <p:spTgt spid="3">
                                            <p:txEl>
                                              <p:pRg st="7" end="7"/>
                                            </p:txEl>
                                          </p:spTgt>
                                        </p:tgtEl>
                                        <p:attrNameLst>
                                          <p:attrName>ppt_w</p:attrName>
                                        </p:attrNameLst>
                                      </p:cBhvr>
                                      <p:tavLst>
                                        <p:tav tm="0" fmla="#ppt_w*sin(2.5*pi*$)">
                                          <p:val>
                                            <p:fltVal val="0"/>
                                          </p:val>
                                        </p:tav>
                                        <p:tav tm="100000">
                                          <p:val>
                                            <p:fltVal val="1"/>
                                          </p:val>
                                        </p:tav>
                                      </p:tavLst>
                                    </p:anim>
                                    <p:anim calcmode="lin" valueType="num">
                                      <p:cBhvr>
                                        <p:cTn id="44" dur="2000" fill="hold"/>
                                        <p:tgtEl>
                                          <p:spTgt spid="3">
                                            <p:txEl>
                                              <p:pRg st="7" end="7"/>
                                            </p:txEl>
                                          </p:spTgt>
                                        </p:tgtEl>
                                        <p:attrNameLst>
                                          <p:attrName>ppt_h</p:attrName>
                                        </p:attrNameLst>
                                      </p:cBhvr>
                                      <p:tavLst>
                                        <p:tav tm="0">
                                          <p:val>
                                            <p:strVal val="#ppt_h"/>
                                          </p:val>
                                        </p:tav>
                                        <p:tav tm="100000">
                                          <p:val>
                                            <p:strVal val="#ppt_h"/>
                                          </p:val>
                                        </p:tav>
                                      </p:tavLst>
                                    </p:anim>
                                  </p:childTnLst>
                                </p:cTn>
                              </p:par>
                              <p:par>
                                <p:cTn id="45" presetID="45"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000"/>
                                        <p:tgtEl>
                                          <p:spTgt spid="3">
                                            <p:txEl>
                                              <p:pRg st="8" end="8"/>
                                            </p:txEl>
                                          </p:spTgt>
                                        </p:tgtEl>
                                      </p:cBhvr>
                                    </p:animEffect>
                                    <p:anim calcmode="lin" valueType="num">
                                      <p:cBhvr>
                                        <p:cTn id="48" dur="2000" fill="hold"/>
                                        <p:tgtEl>
                                          <p:spTgt spid="3">
                                            <p:txEl>
                                              <p:pRg st="8" end="8"/>
                                            </p:txEl>
                                          </p:spTgt>
                                        </p:tgtEl>
                                        <p:attrNameLst>
                                          <p:attrName>ppt_w</p:attrName>
                                        </p:attrNameLst>
                                      </p:cBhvr>
                                      <p:tavLst>
                                        <p:tav tm="0" fmla="#ppt_w*sin(2.5*pi*$)">
                                          <p:val>
                                            <p:fltVal val="0"/>
                                          </p:val>
                                        </p:tav>
                                        <p:tav tm="100000">
                                          <p:val>
                                            <p:fltVal val="1"/>
                                          </p:val>
                                        </p:tav>
                                      </p:tavLst>
                                    </p:anim>
                                    <p:anim calcmode="lin" valueType="num">
                                      <p:cBhvr>
                                        <p:cTn id="49" dur="2000" fill="hold"/>
                                        <p:tgtEl>
                                          <p:spTgt spid="3">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DCFAC-DBB9-4090-933A-4BB5321C349F}"/>
              </a:ext>
            </a:extLst>
          </p:cNvPr>
          <p:cNvSpPr>
            <a:spLocks noGrp="1"/>
          </p:cNvSpPr>
          <p:nvPr>
            <p:ph idx="1"/>
          </p:nvPr>
        </p:nvSpPr>
        <p:spPr>
          <a:xfrm>
            <a:off x="0" y="0"/>
            <a:ext cx="12191999" cy="6857999"/>
          </a:xfrm>
        </p:spPr>
        <p:txBody>
          <a:bodyPr/>
          <a:lstStyle/>
          <a:p>
            <a:pPr marL="36900" indent="0" algn="ctr">
              <a:buNone/>
            </a:pPr>
            <a:r>
              <a:rPr lang="en-US" sz="4000" b="1" dirty="0"/>
              <a:t>Importance</a:t>
            </a:r>
          </a:p>
          <a:p>
            <a:r>
              <a:rPr lang="en-US" b="1" dirty="0"/>
              <a:t>To present information which has complex interrelations, and to show how those inter-relations can lead to various outcomes.</a:t>
            </a:r>
          </a:p>
          <a:p>
            <a:r>
              <a:rPr lang="en-US" b="1" dirty="0"/>
              <a:t>To explain that various combinations of conditions can produce a particular state</a:t>
            </a:r>
          </a:p>
          <a:p>
            <a:r>
              <a:rPr lang="en-US" b="1" dirty="0"/>
              <a:t>To simplify the prose accounts (e.g. tax guides)’ information which can be complex.</a:t>
            </a:r>
          </a:p>
          <a:p>
            <a:r>
              <a:rPr lang="en-US" b="1" dirty="0"/>
              <a:t>The readers are interested in only one set of conditions, and wish to know the outcome from these only (rather than reading about all possible situations)</a:t>
            </a:r>
          </a:p>
          <a:p>
            <a:r>
              <a:rPr lang="en-US" b="1" dirty="0"/>
              <a:t>To present information in a way that will help audience sort out the possible relationships or conditions and isolate the set relevant to their interests.</a:t>
            </a:r>
          </a:p>
          <a:p>
            <a:r>
              <a:rPr lang="en-US" b="1" dirty="0"/>
              <a:t>To enable readers to find their way quickly and easily to the decisions they need.</a:t>
            </a:r>
          </a:p>
          <a:p>
            <a:r>
              <a:rPr lang="en-US" b="1" dirty="0"/>
              <a:t>To make the right information available for use (save the readers’ time and attract their attention) </a:t>
            </a:r>
          </a:p>
          <a:p>
            <a:r>
              <a:rPr lang="en-US" b="1" dirty="0"/>
              <a:t>To reduce distraction caused by unwanted information (on the part of audience)</a:t>
            </a:r>
          </a:p>
          <a:p>
            <a:endParaRPr lang="en-US" dirty="0"/>
          </a:p>
        </p:txBody>
      </p:sp>
    </p:spTree>
    <p:extLst>
      <p:ext uri="{BB962C8B-B14F-4D97-AF65-F5344CB8AC3E}">
        <p14:creationId xmlns:p14="http://schemas.microsoft.com/office/powerpoint/2010/main" val="85844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401A-8230-438E-A5D0-0520A959262E}"/>
              </a:ext>
            </a:extLst>
          </p:cNvPr>
          <p:cNvSpPr>
            <a:spLocks noGrp="1"/>
          </p:cNvSpPr>
          <p:nvPr>
            <p:ph type="title"/>
          </p:nvPr>
        </p:nvSpPr>
        <p:spPr>
          <a:xfrm>
            <a:off x="0" y="0"/>
            <a:ext cx="6930887" cy="1484243"/>
          </a:xfrm>
        </p:spPr>
        <p:txBody>
          <a:bodyPr/>
          <a:lstStyle/>
          <a:p>
            <a:r>
              <a:rPr lang="en-US" dirty="0"/>
              <a:t>Features of Algorithm</a:t>
            </a:r>
          </a:p>
        </p:txBody>
      </p:sp>
      <p:sp>
        <p:nvSpPr>
          <p:cNvPr id="3" name="Content Placeholder 2">
            <a:extLst>
              <a:ext uri="{FF2B5EF4-FFF2-40B4-BE49-F238E27FC236}">
                <a16:creationId xmlns:a16="http://schemas.microsoft.com/office/drawing/2014/main" id="{D21D366A-1146-42D9-95E8-8F2D1CF38C49}"/>
              </a:ext>
            </a:extLst>
          </p:cNvPr>
          <p:cNvSpPr>
            <a:spLocks noGrp="1"/>
          </p:cNvSpPr>
          <p:nvPr>
            <p:ph idx="1"/>
          </p:nvPr>
        </p:nvSpPr>
        <p:spPr>
          <a:xfrm>
            <a:off x="-1" y="1139687"/>
            <a:ext cx="7089913" cy="5718313"/>
          </a:xfrm>
        </p:spPr>
        <p:txBody>
          <a:bodyPr>
            <a:normAutofit fontScale="92500" lnSpcReduction="10000"/>
          </a:bodyPr>
          <a:lstStyle/>
          <a:p>
            <a:r>
              <a:rPr lang="en-US" dirty="0"/>
              <a:t>Problem-oriented</a:t>
            </a:r>
          </a:p>
          <a:p>
            <a:r>
              <a:rPr lang="en-US" u="sng" dirty="0"/>
              <a:t>Finiteness of description</a:t>
            </a:r>
            <a:r>
              <a:rPr lang="en-US" dirty="0"/>
              <a:t>: The technique can be described by a finite text.</a:t>
            </a:r>
          </a:p>
          <a:p>
            <a:r>
              <a:rPr lang="en-US" u="sng" dirty="0"/>
              <a:t>Effectiveness</a:t>
            </a:r>
            <a:r>
              <a:rPr lang="en-US" dirty="0"/>
              <a:t>: Each step of the technique has to be feasible (mechanically) in practice.</a:t>
            </a:r>
          </a:p>
          <a:p>
            <a:r>
              <a:rPr lang="en-US" u="sng" dirty="0"/>
              <a:t>Termination</a:t>
            </a:r>
            <a:r>
              <a:rPr lang="en-US" dirty="0"/>
              <a:t>: The technique has to stop for each instance after a finite number of steps.</a:t>
            </a:r>
          </a:p>
          <a:p>
            <a:r>
              <a:rPr lang="en-US" u="sng" dirty="0"/>
              <a:t>Determinism</a:t>
            </a:r>
            <a:r>
              <a:rPr lang="en-US" dirty="0"/>
              <a:t>: The sequence of steps has to be uniquely determined/defined for each instance.</a:t>
            </a:r>
          </a:p>
          <a:p>
            <a:r>
              <a:rPr lang="en-US" u="sng" dirty="0"/>
              <a:t>Correct</a:t>
            </a:r>
            <a:r>
              <a:rPr lang="en-US" dirty="0"/>
              <a:t>: It should indeed solve the problem correctly.</a:t>
            </a:r>
          </a:p>
          <a:p>
            <a:r>
              <a:rPr lang="en-US" u="sng" dirty="0"/>
              <a:t>Efficient</a:t>
            </a:r>
            <a:r>
              <a:rPr lang="en-US" dirty="0"/>
              <a:t>: It should work as fast and economically as possible.</a:t>
            </a:r>
          </a:p>
          <a:p>
            <a:r>
              <a:rPr lang="en-US" altLang="en-US" sz="2000" dirty="0"/>
              <a:t>Generality: It should be applicable to all problems of a similar form. </a:t>
            </a:r>
            <a:endParaRPr lang="en-US" dirty="0"/>
          </a:p>
          <a:p>
            <a:r>
              <a:rPr lang="en-US" dirty="0"/>
              <a:t>Input= Initial values or quantities (taken by algorithm); Output= expected value/result (produced by algorithm)</a:t>
            </a:r>
          </a:p>
        </p:txBody>
      </p:sp>
      <p:pic>
        <p:nvPicPr>
          <p:cNvPr id="4" name="Picture 3">
            <a:extLst>
              <a:ext uri="{FF2B5EF4-FFF2-40B4-BE49-F238E27FC236}">
                <a16:creationId xmlns:a16="http://schemas.microsoft.com/office/drawing/2014/main" id="{D3AC443A-D46E-4CEC-B26A-439F61EB4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912" y="0"/>
            <a:ext cx="5102087" cy="4562475"/>
          </a:xfrm>
          <a:prstGeom prst="rect">
            <a:avLst/>
          </a:prstGeom>
        </p:spPr>
      </p:pic>
    </p:spTree>
    <p:extLst>
      <p:ext uri="{BB962C8B-B14F-4D97-AF65-F5344CB8AC3E}">
        <p14:creationId xmlns:p14="http://schemas.microsoft.com/office/powerpoint/2010/main" val="13431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4" dur="500"/>
                                        <p:tgtEl>
                                          <p:spTgt spid="3">
                                            <p:txEl>
                                              <p:pRg st="2" end="2"/>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3">
                                            <p:txEl>
                                              <p:pRg st="3" end="3"/>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4" dur="500"/>
                                        <p:tgtEl>
                                          <p:spTgt spid="3">
                                            <p:txEl>
                                              <p:pRg st="4" end="4"/>
                                            </p:txEl>
                                          </p:spTgt>
                                        </p:tgtEl>
                                      </p:cBhvr>
                                    </p:animEffect>
                                  </p:childTnLst>
                                </p:cTn>
                              </p:par>
                              <p:par>
                                <p:cTn id="35" presetID="53" presetClass="entr" presetSubtype="16"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500"/>
                                        <p:tgtEl>
                                          <p:spTgt spid="3">
                                            <p:txEl>
                                              <p:pRg st="5" end="5"/>
                                            </p:txEl>
                                          </p:spTgt>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p:cTn id="4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3">
                                            <p:txEl>
                                              <p:pRg st="6" end="6"/>
                                            </p:txEl>
                                          </p:spTgt>
                                        </p:tgtEl>
                                      </p:cBhvr>
                                    </p:animEffect>
                                  </p:childTnLst>
                                </p:cTn>
                              </p:par>
                              <p:par>
                                <p:cTn id="45" presetID="53" presetClass="entr" presetSubtype="16"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p:cTn id="47"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9" dur="500"/>
                                        <p:tgtEl>
                                          <p:spTgt spid="3">
                                            <p:txEl>
                                              <p:pRg st="7" end="7"/>
                                            </p:txEl>
                                          </p:spTgt>
                                        </p:tgtEl>
                                      </p:cBhvr>
                                    </p:animEffect>
                                  </p:childTnLst>
                                </p:cTn>
                              </p:par>
                              <p:par>
                                <p:cTn id="50" presetID="53" presetClass="entr" presetSubtype="16"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p:cTn id="52"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A7B5-F5D2-4960-B4C0-33C7A28818EA}"/>
              </a:ext>
            </a:extLst>
          </p:cNvPr>
          <p:cNvSpPr>
            <a:spLocks noGrp="1"/>
          </p:cNvSpPr>
          <p:nvPr>
            <p:ph type="title"/>
          </p:nvPr>
        </p:nvSpPr>
        <p:spPr>
          <a:xfrm>
            <a:off x="913795" y="304800"/>
            <a:ext cx="10353762" cy="1562100"/>
          </a:xfrm>
        </p:spPr>
        <p:txBody>
          <a:bodyPr>
            <a:normAutofit fontScale="90000"/>
          </a:bodyPr>
          <a:lstStyle/>
          <a:p>
            <a:r>
              <a:rPr lang="en-US" b="1" u="sng" dirty="0"/>
              <a:t>The Most Common Forms of Algorithms in Engineering and Scientific Work</a:t>
            </a:r>
            <a:br>
              <a:rPr lang="en-US" b="1" u="sng" dirty="0"/>
            </a:br>
            <a:endParaRPr lang="en-US" dirty="0"/>
          </a:p>
        </p:txBody>
      </p:sp>
      <p:sp>
        <p:nvSpPr>
          <p:cNvPr id="3" name="Content Placeholder 2">
            <a:extLst>
              <a:ext uri="{FF2B5EF4-FFF2-40B4-BE49-F238E27FC236}">
                <a16:creationId xmlns:a16="http://schemas.microsoft.com/office/drawing/2014/main" id="{71FBCBF4-E9C3-4F09-A15B-A68F87B6EDE3}"/>
              </a:ext>
            </a:extLst>
          </p:cNvPr>
          <p:cNvSpPr>
            <a:spLocks noGrp="1"/>
          </p:cNvSpPr>
          <p:nvPr>
            <p:ph idx="1"/>
          </p:nvPr>
        </p:nvSpPr>
        <p:spPr>
          <a:xfrm>
            <a:off x="0" y="1696278"/>
            <a:ext cx="12404035" cy="5022574"/>
          </a:xfrm>
        </p:spPr>
        <p:txBody>
          <a:bodyPr>
            <a:normAutofit fontScale="77500" lnSpcReduction="20000"/>
          </a:bodyPr>
          <a:lstStyle/>
          <a:p>
            <a:pPr>
              <a:lnSpc>
                <a:spcPct val="200000"/>
              </a:lnSpc>
              <a:spcBef>
                <a:spcPts val="0"/>
              </a:spcBef>
              <a:spcAft>
                <a:spcPts val="0"/>
              </a:spcAft>
            </a:pPr>
            <a:r>
              <a:rPr lang="en-US" b="1" dirty="0">
                <a:solidFill>
                  <a:srgbClr val="F020A6"/>
                </a:solidFill>
              </a:rPr>
              <a:t>List-form Algorithms </a:t>
            </a:r>
            <a:r>
              <a:rPr lang="en-US" dirty="0"/>
              <a:t>(presents the same information using simple numbering; it is clear and to the point and takes less space; </a:t>
            </a:r>
            <a:r>
              <a:rPr lang="en-US" u="sng" dirty="0"/>
              <a:t>the need for the reader’s eye to jump from item to item is, however, a disadvantag</a:t>
            </a:r>
            <a:r>
              <a:rPr lang="en-US" dirty="0"/>
              <a:t>e.)</a:t>
            </a:r>
          </a:p>
          <a:p>
            <a:pPr>
              <a:lnSpc>
                <a:spcPct val="200000"/>
              </a:lnSpc>
              <a:spcBef>
                <a:spcPts val="0"/>
              </a:spcBef>
              <a:spcAft>
                <a:spcPts val="0"/>
              </a:spcAft>
            </a:pPr>
            <a:r>
              <a:rPr lang="en-US" b="1" dirty="0">
                <a:solidFill>
                  <a:srgbClr val="FF0000"/>
                </a:solidFill>
              </a:rPr>
              <a:t>Flow-charts</a:t>
            </a:r>
            <a:r>
              <a:rPr lang="en-US" dirty="0"/>
              <a:t> (Logical Trees) [Clear; has the advantage of using lines to guide the reader’s eye from one item to the next; can use different symbols (squares, rectangles, diamonds, circles) to emphasize the distinction between instructions, questions, comments and conclusions; but </a:t>
            </a:r>
            <a:r>
              <a:rPr lang="en-US" u="sng" dirty="0"/>
              <a:t>takes more time to prepare and more space in the document</a:t>
            </a:r>
            <a:r>
              <a:rPr lang="en-US" dirty="0"/>
              <a:t>.)</a:t>
            </a:r>
          </a:p>
          <a:p>
            <a:pPr>
              <a:lnSpc>
                <a:spcPct val="200000"/>
              </a:lnSpc>
              <a:spcBef>
                <a:spcPts val="0"/>
              </a:spcBef>
              <a:spcAft>
                <a:spcPts val="0"/>
              </a:spcAft>
            </a:pPr>
            <a:r>
              <a:rPr lang="en-US" b="1" dirty="0">
                <a:solidFill>
                  <a:srgbClr val="7030A0"/>
                </a:solidFill>
              </a:rPr>
              <a:t>MAP (Maintenance Analysis Procedure) layouts </a:t>
            </a:r>
            <a:r>
              <a:rPr lang="en-US" dirty="0"/>
              <a:t>(explicit and takes less space than a symbolic flow chart algorithm; it can be produced entirely by typewriter; All the elements can be typed in from a normal alphanumeric keyboard; but it has less visual impact than a symbolic flow chart.</a:t>
            </a:r>
          </a:p>
          <a:p>
            <a:endParaRPr lang="en-US" dirty="0"/>
          </a:p>
          <a:p>
            <a:r>
              <a:rPr lang="en-US" dirty="0"/>
              <a:t>The most suitable choice of communication tactics will depend on the aim, audience and context of the document you are writing</a:t>
            </a:r>
          </a:p>
        </p:txBody>
      </p:sp>
    </p:spTree>
    <p:extLst>
      <p:ext uri="{BB962C8B-B14F-4D97-AF65-F5344CB8AC3E}">
        <p14:creationId xmlns:p14="http://schemas.microsoft.com/office/powerpoint/2010/main" val="17734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D559-4CBF-45E7-B980-D0ECFD5302C2}"/>
              </a:ext>
            </a:extLst>
          </p:cNvPr>
          <p:cNvSpPr>
            <a:spLocks noGrp="1"/>
          </p:cNvSpPr>
          <p:nvPr>
            <p:ph type="title"/>
          </p:nvPr>
        </p:nvSpPr>
        <p:spPr>
          <a:xfrm>
            <a:off x="0" y="0"/>
            <a:ext cx="5022574" cy="1288868"/>
          </a:xfrm>
        </p:spPr>
        <p:txBody>
          <a:bodyPr>
            <a:normAutofit fontScale="90000"/>
          </a:bodyPr>
          <a:lstStyle/>
          <a:p>
            <a:r>
              <a:rPr lang="en-US" dirty="0"/>
              <a:t>Flow-chart (Logical Trees)</a:t>
            </a:r>
          </a:p>
        </p:txBody>
      </p:sp>
      <p:cxnSp>
        <p:nvCxnSpPr>
          <p:cNvPr id="4" name="Straight Arrow Connector 3">
            <a:extLst>
              <a:ext uri="{FF2B5EF4-FFF2-40B4-BE49-F238E27FC236}">
                <a16:creationId xmlns:a16="http://schemas.microsoft.com/office/drawing/2014/main" id="{91274690-42EC-4E31-80A3-1FAF36C4F74C}"/>
              </a:ext>
            </a:extLst>
          </p:cNvPr>
          <p:cNvCxnSpPr>
            <a:endCxn id="13" idx="1"/>
          </p:cNvCxnSpPr>
          <p:nvPr/>
        </p:nvCxnSpPr>
        <p:spPr>
          <a:xfrm flipV="1">
            <a:off x="4058195" y="2660469"/>
            <a:ext cx="788126" cy="50050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F09CDE6B-F798-456C-A40E-828EE57C7661}"/>
              </a:ext>
            </a:extLst>
          </p:cNvPr>
          <p:cNvCxnSpPr>
            <a:cxnSpLocks/>
            <a:endCxn id="14" idx="1"/>
          </p:cNvCxnSpPr>
          <p:nvPr/>
        </p:nvCxnSpPr>
        <p:spPr>
          <a:xfrm>
            <a:off x="4090853" y="3600995"/>
            <a:ext cx="755468" cy="650965"/>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57DD64D1-938A-4B1B-8092-04B128DC2E93}"/>
              </a:ext>
            </a:extLst>
          </p:cNvPr>
          <p:cNvCxnSpPr>
            <a:cxnSpLocks/>
            <a:endCxn id="17" idx="1"/>
          </p:cNvCxnSpPr>
          <p:nvPr/>
        </p:nvCxnSpPr>
        <p:spPr>
          <a:xfrm flipV="1">
            <a:off x="6699069" y="1068978"/>
            <a:ext cx="912223" cy="12690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1C2F111-EF6A-4459-9505-ECADAA0C9BD3}"/>
              </a:ext>
            </a:extLst>
          </p:cNvPr>
          <p:cNvCxnSpPr>
            <a:cxnSpLocks/>
            <a:endCxn id="15" idx="1"/>
          </p:cNvCxnSpPr>
          <p:nvPr/>
        </p:nvCxnSpPr>
        <p:spPr>
          <a:xfrm>
            <a:off x="6823167" y="2660469"/>
            <a:ext cx="7881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0FBACDA-B630-4394-BA82-FF4BAF212501}"/>
              </a:ext>
            </a:extLst>
          </p:cNvPr>
          <p:cNvCxnSpPr>
            <a:cxnSpLocks/>
            <a:endCxn id="16" idx="1"/>
          </p:cNvCxnSpPr>
          <p:nvPr/>
        </p:nvCxnSpPr>
        <p:spPr>
          <a:xfrm>
            <a:off x="6823167" y="4251960"/>
            <a:ext cx="7881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14C8394E-9456-42DD-8143-93DF0D67A94D}"/>
              </a:ext>
            </a:extLst>
          </p:cNvPr>
          <p:cNvCxnSpPr>
            <a:cxnSpLocks/>
            <a:endCxn id="10" idx="1"/>
          </p:cNvCxnSpPr>
          <p:nvPr/>
        </p:nvCxnSpPr>
        <p:spPr>
          <a:xfrm>
            <a:off x="6823167" y="4507654"/>
            <a:ext cx="788125" cy="133579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E5B53B2B-83CB-4A50-A181-BC7F1072E572}"/>
              </a:ext>
            </a:extLst>
          </p:cNvPr>
          <p:cNvSpPr/>
          <p:nvPr/>
        </p:nvSpPr>
        <p:spPr>
          <a:xfrm>
            <a:off x="7611292" y="5199017"/>
            <a:ext cx="2246811" cy="128886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6CE0EDA7-EC29-41BF-8A37-38E7AB81EFE4}"/>
              </a:ext>
            </a:extLst>
          </p:cNvPr>
          <p:cNvSpPr/>
          <p:nvPr/>
        </p:nvSpPr>
        <p:spPr>
          <a:xfrm>
            <a:off x="2081349" y="2784566"/>
            <a:ext cx="2246811" cy="128886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77DD787-D180-4157-B059-313B84915D67}"/>
              </a:ext>
            </a:extLst>
          </p:cNvPr>
          <p:cNvSpPr/>
          <p:nvPr/>
        </p:nvSpPr>
        <p:spPr>
          <a:xfrm>
            <a:off x="7611291" y="424544"/>
            <a:ext cx="2246811" cy="128886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5E0260F1-CEFA-4CE9-A59D-AC3E0346D384}"/>
              </a:ext>
            </a:extLst>
          </p:cNvPr>
          <p:cNvSpPr/>
          <p:nvPr/>
        </p:nvSpPr>
        <p:spPr>
          <a:xfrm>
            <a:off x="4846321" y="2016035"/>
            <a:ext cx="2246811" cy="128886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51C3C746-8352-4D55-A757-B72B8F6BFE9E}"/>
              </a:ext>
            </a:extLst>
          </p:cNvPr>
          <p:cNvSpPr/>
          <p:nvPr/>
        </p:nvSpPr>
        <p:spPr>
          <a:xfrm>
            <a:off x="4846321" y="3607526"/>
            <a:ext cx="2246811" cy="128886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231E58F5-CBD7-4EED-9A53-9F0376C17C6D}"/>
              </a:ext>
            </a:extLst>
          </p:cNvPr>
          <p:cNvSpPr/>
          <p:nvPr/>
        </p:nvSpPr>
        <p:spPr>
          <a:xfrm>
            <a:off x="7611292" y="2016035"/>
            <a:ext cx="2246811" cy="128886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Rounded Corners 15">
            <a:extLst>
              <a:ext uri="{FF2B5EF4-FFF2-40B4-BE49-F238E27FC236}">
                <a16:creationId xmlns:a16="http://schemas.microsoft.com/office/drawing/2014/main" id="{76FD971D-CA37-4D0F-8C9F-39846FEC0DC1}"/>
              </a:ext>
            </a:extLst>
          </p:cNvPr>
          <p:cNvSpPr/>
          <p:nvPr/>
        </p:nvSpPr>
        <p:spPr>
          <a:xfrm>
            <a:off x="7611292" y="3607526"/>
            <a:ext cx="2246811" cy="12888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4B2568E0-FDDD-4EF1-9C5E-4253F93F9264}"/>
              </a:ext>
            </a:extLst>
          </p:cNvPr>
          <p:cNvSpPr/>
          <p:nvPr/>
        </p:nvSpPr>
        <p:spPr>
          <a:xfrm>
            <a:off x="7611292" y="424544"/>
            <a:ext cx="2246811" cy="128886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AE46BA8-299F-4490-99C5-18F97016A0D2}"/>
              </a:ext>
            </a:extLst>
          </p:cNvPr>
          <p:cNvSpPr txBox="1"/>
          <p:nvPr/>
        </p:nvSpPr>
        <p:spPr>
          <a:xfrm>
            <a:off x="2403567" y="3228945"/>
            <a:ext cx="1759131" cy="400110"/>
          </a:xfrm>
          <a:prstGeom prst="rect">
            <a:avLst/>
          </a:prstGeom>
          <a:noFill/>
        </p:spPr>
        <p:txBody>
          <a:bodyPr wrap="square" rtlCol="0">
            <a:spAutoFit/>
          </a:bodyPr>
          <a:lstStyle/>
          <a:p>
            <a:r>
              <a:rPr lang="de-AT" sz="2000">
                <a:solidFill>
                  <a:schemeClr val="bg1"/>
                </a:solidFill>
                <a:latin typeface="Lato Black" panose="020F0A02020204030203" pitchFamily="34" charset="0"/>
              </a:rPr>
              <a:t>Our Project</a:t>
            </a:r>
            <a:endParaRPr lang="en-GB" sz="2000">
              <a:solidFill>
                <a:schemeClr val="bg1"/>
              </a:solidFill>
              <a:latin typeface="Lato Black" panose="020F0A02020204030203" pitchFamily="34" charset="0"/>
            </a:endParaRPr>
          </a:p>
        </p:txBody>
      </p:sp>
      <p:sp>
        <p:nvSpPr>
          <p:cNvPr id="19" name="TextBox 18">
            <a:extLst>
              <a:ext uri="{FF2B5EF4-FFF2-40B4-BE49-F238E27FC236}">
                <a16:creationId xmlns:a16="http://schemas.microsoft.com/office/drawing/2014/main" id="{F91F3CBF-C767-4A62-9D43-D3F7E6B30269}"/>
              </a:ext>
            </a:extLst>
          </p:cNvPr>
          <p:cNvSpPr txBox="1"/>
          <p:nvPr/>
        </p:nvSpPr>
        <p:spPr>
          <a:xfrm>
            <a:off x="5281750" y="2460414"/>
            <a:ext cx="1380308" cy="400110"/>
          </a:xfrm>
          <a:prstGeom prst="rect">
            <a:avLst/>
          </a:prstGeom>
          <a:noFill/>
        </p:spPr>
        <p:txBody>
          <a:bodyPr wrap="square" rtlCol="0">
            <a:spAutoFit/>
          </a:bodyPr>
          <a:lstStyle/>
          <a:p>
            <a:r>
              <a:rPr lang="de-AT" sz="2000" dirty="0">
                <a:solidFill>
                  <a:schemeClr val="bg1"/>
                </a:solidFill>
                <a:latin typeface="Lato "/>
              </a:rPr>
              <a:t>Scenario 1</a:t>
            </a:r>
            <a:endParaRPr lang="en-GB" sz="2000" dirty="0">
              <a:solidFill>
                <a:schemeClr val="bg1"/>
              </a:solidFill>
              <a:latin typeface="Lato "/>
            </a:endParaRPr>
          </a:p>
        </p:txBody>
      </p:sp>
      <p:sp>
        <p:nvSpPr>
          <p:cNvPr id="20" name="TextBox 19">
            <a:extLst>
              <a:ext uri="{FF2B5EF4-FFF2-40B4-BE49-F238E27FC236}">
                <a16:creationId xmlns:a16="http://schemas.microsoft.com/office/drawing/2014/main" id="{24B27AF7-8851-4399-8031-8BC38B809C7C}"/>
              </a:ext>
            </a:extLst>
          </p:cNvPr>
          <p:cNvSpPr txBox="1"/>
          <p:nvPr/>
        </p:nvSpPr>
        <p:spPr>
          <a:xfrm>
            <a:off x="5279572" y="4051905"/>
            <a:ext cx="1380308" cy="400110"/>
          </a:xfrm>
          <a:prstGeom prst="rect">
            <a:avLst/>
          </a:prstGeom>
          <a:noFill/>
        </p:spPr>
        <p:txBody>
          <a:bodyPr wrap="square" rtlCol="0">
            <a:spAutoFit/>
          </a:bodyPr>
          <a:lstStyle/>
          <a:p>
            <a:r>
              <a:rPr lang="de-AT" sz="2000">
                <a:solidFill>
                  <a:schemeClr val="bg1"/>
                </a:solidFill>
                <a:latin typeface="Lato "/>
              </a:rPr>
              <a:t>Scenario 2</a:t>
            </a:r>
            <a:endParaRPr lang="en-GB" sz="2000">
              <a:solidFill>
                <a:schemeClr val="bg1"/>
              </a:solidFill>
              <a:latin typeface="Lato "/>
            </a:endParaRPr>
          </a:p>
        </p:txBody>
      </p:sp>
      <p:sp>
        <p:nvSpPr>
          <p:cNvPr id="21" name="TextBox 20">
            <a:extLst>
              <a:ext uri="{FF2B5EF4-FFF2-40B4-BE49-F238E27FC236}">
                <a16:creationId xmlns:a16="http://schemas.microsoft.com/office/drawing/2014/main" id="{67FDEE6D-BF02-4035-92F7-591E188CE3C3}"/>
              </a:ext>
            </a:extLst>
          </p:cNvPr>
          <p:cNvSpPr txBox="1"/>
          <p:nvPr/>
        </p:nvSpPr>
        <p:spPr>
          <a:xfrm>
            <a:off x="7984671" y="868923"/>
            <a:ext cx="1500050" cy="400110"/>
          </a:xfrm>
          <a:prstGeom prst="rect">
            <a:avLst/>
          </a:prstGeom>
          <a:noFill/>
        </p:spPr>
        <p:txBody>
          <a:bodyPr wrap="square" rtlCol="0">
            <a:spAutoFit/>
          </a:bodyPr>
          <a:lstStyle/>
          <a:p>
            <a:r>
              <a:rPr lang="de-AT" sz="2000">
                <a:solidFill>
                  <a:schemeClr val="bg1"/>
                </a:solidFill>
                <a:latin typeface="Lato "/>
              </a:rPr>
              <a:t>Outcome 1</a:t>
            </a:r>
            <a:endParaRPr lang="en-GB" sz="2000">
              <a:solidFill>
                <a:schemeClr val="bg1"/>
              </a:solidFill>
              <a:latin typeface="Lato "/>
            </a:endParaRPr>
          </a:p>
        </p:txBody>
      </p:sp>
      <p:sp>
        <p:nvSpPr>
          <p:cNvPr id="22" name="TextBox 21">
            <a:extLst>
              <a:ext uri="{FF2B5EF4-FFF2-40B4-BE49-F238E27FC236}">
                <a16:creationId xmlns:a16="http://schemas.microsoft.com/office/drawing/2014/main" id="{BC1146F6-117E-4E5B-B04A-62EA543DD54C}"/>
              </a:ext>
            </a:extLst>
          </p:cNvPr>
          <p:cNvSpPr txBox="1"/>
          <p:nvPr/>
        </p:nvSpPr>
        <p:spPr>
          <a:xfrm>
            <a:off x="7984671" y="2460414"/>
            <a:ext cx="1500050" cy="400110"/>
          </a:xfrm>
          <a:prstGeom prst="rect">
            <a:avLst/>
          </a:prstGeom>
          <a:noFill/>
        </p:spPr>
        <p:txBody>
          <a:bodyPr wrap="square" rtlCol="0">
            <a:spAutoFit/>
          </a:bodyPr>
          <a:lstStyle/>
          <a:p>
            <a:r>
              <a:rPr lang="de-AT" sz="2000">
                <a:solidFill>
                  <a:schemeClr val="bg1"/>
                </a:solidFill>
                <a:latin typeface="Lato "/>
              </a:rPr>
              <a:t>Outcome 2</a:t>
            </a:r>
            <a:endParaRPr lang="en-GB" sz="2000">
              <a:solidFill>
                <a:schemeClr val="bg1"/>
              </a:solidFill>
              <a:latin typeface="Lato "/>
            </a:endParaRPr>
          </a:p>
        </p:txBody>
      </p:sp>
      <p:sp>
        <p:nvSpPr>
          <p:cNvPr id="23" name="TextBox 22">
            <a:extLst>
              <a:ext uri="{FF2B5EF4-FFF2-40B4-BE49-F238E27FC236}">
                <a16:creationId xmlns:a16="http://schemas.microsoft.com/office/drawing/2014/main" id="{603B592C-7A1E-4E42-8B0A-5CD67503C73C}"/>
              </a:ext>
            </a:extLst>
          </p:cNvPr>
          <p:cNvSpPr txBox="1"/>
          <p:nvPr/>
        </p:nvSpPr>
        <p:spPr>
          <a:xfrm>
            <a:off x="7984671" y="4051905"/>
            <a:ext cx="1500050" cy="400110"/>
          </a:xfrm>
          <a:prstGeom prst="rect">
            <a:avLst/>
          </a:prstGeom>
          <a:noFill/>
        </p:spPr>
        <p:txBody>
          <a:bodyPr wrap="square" rtlCol="0">
            <a:spAutoFit/>
          </a:bodyPr>
          <a:lstStyle/>
          <a:p>
            <a:r>
              <a:rPr lang="de-AT" sz="2000">
                <a:solidFill>
                  <a:schemeClr val="bg1"/>
                </a:solidFill>
                <a:latin typeface="Lato "/>
              </a:rPr>
              <a:t>Outcome 3</a:t>
            </a:r>
            <a:endParaRPr lang="en-GB" sz="2000">
              <a:solidFill>
                <a:schemeClr val="bg1"/>
              </a:solidFill>
              <a:latin typeface="Lato "/>
            </a:endParaRPr>
          </a:p>
        </p:txBody>
      </p:sp>
      <p:sp>
        <p:nvSpPr>
          <p:cNvPr id="24" name="TextBox 23">
            <a:extLst>
              <a:ext uri="{FF2B5EF4-FFF2-40B4-BE49-F238E27FC236}">
                <a16:creationId xmlns:a16="http://schemas.microsoft.com/office/drawing/2014/main" id="{A383A493-60CC-4269-8ACF-B979E9884C4C}"/>
              </a:ext>
            </a:extLst>
          </p:cNvPr>
          <p:cNvSpPr txBox="1"/>
          <p:nvPr/>
        </p:nvSpPr>
        <p:spPr>
          <a:xfrm>
            <a:off x="7984671" y="5641219"/>
            <a:ext cx="1500050" cy="400110"/>
          </a:xfrm>
          <a:prstGeom prst="rect">
            <a:avLst/>
          </a:prstGeom>
          <a:noFill/>
        </p:spPr>
        <p:txBody>
          <a:bodyPr wrap="square" rtlCol="0">
            <a:spAutoFit/>
          </a:bodyPr>
          <a:lstStyle/>
          <a:p>
            <a:r>
              <a:rPr lang="de-AT" sz="2000">
                <a:solidFill>
                  <a:schemeClr val="bg1"/>
                </a:solidFill>
                <a:latin typeface="Lato "/>
              </a:rPr>
              <a:t>Outcome 4</a:t>
            </a:r>
            <a:endParaRPr lang="en-GB" sz="2000">
              <a:solidFill>
                <a:schemeClr val="bg1"/>
              </a:solidFill>
              <a:latin typeface="Lato "/>
            </a:endParaRPr>
          </a:p>
        </p:txBody>
      </p:sp>
    </p:spTree>
    <p:extLst>
      <p:ext uri="{BB962C8B-B14F-4D97-AF65-F5344CB8AC3E}">
        <p14:creationId xmlns:p14="http://schemas.microsoft.com/office/powerpoint/2010/main" val="187947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245D6CA-4EA2-4C7B-9C5F-75DF413CD5D1}"/>
              </a:ext>
            </a:extLst>
          </p:cNvPr>
          <p:cNvSpPr/>
          <p:nvPr/>
        </p:nvSpPr>
        <p:spPr>
          <a:xfrm>
            <a:off x="1989909" y="339634"/>
            <a:ext cx="1558834" cy="1558834"/>
          </a:xfrm>
          <a:prstGeom prst="ellips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641695AE-7DD6-4C3C-8E4C-4EE80AA3B187}"/>
              </a:ext>
            </a:extLst>
          </p:cNvPr>
          <p:cNvSpPr/>
          <p:nvPr/>
        </p:nvSpPr>
        <p:spPr>
          <a:xfrm>
            <a:off x="5316583" y="339634"/>
            <a:ext cx="1558834" cy="1558834"/>
          </a:xfrm>
          <a:prstGeom prst="ellips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2E3872A5-B417-40B2-8BB8-626A0AAD768B}"/>
              </a:ext>
            </a:extLst>
          </p:cNvPr>
          <p:cNvSpPr/>
          <p:nvPr/>
        </p:nvSpPr>
        <p:spPr>
          <a:xfrm>
            <a:off x="8643257" y="339634"/>
            <a:ext cx="1558834" cy="1558834"/>
          </a:xfrm>
          <a:prstGeom prst="ellipse">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D91093F9-75CE-4883-9056-B4F0BB042347}"/>
              </a:ext>
            </a:extLst>
          </p:cNvPr>
          <p:cNvSpPr/>
          <p:nvPr/>
        </p:nvSpPr>
        <p:spPr>
          <a:xfrm>
            <a:off x="879566" y="2538547"/>
            <a:ext cx="1606731" cy="914400"/>
          </a:xfrm>
          <a:prstGeom prst="roundRect">
            <a:avLst/>
          </a:prstGeom>
          <a:solidFill>
            <a:srgbClr val="E8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3387CB3A-A34F-47CD-99C4-8FA798AF0B42}"/>
              </a:ext>
            </a:extLst>
          </p:cNvPr>
          <p:cNvSpPr/>
          <p:nvPr/>
        </p:nvSpPr>
        <p:spPr>
          <a:xfrm>
            <a:off x="3089795" y="2534192"/>
            <a:ext cx="1606731" cy="914400"/>
          </a:xfrm>
          <a:prstGeom prst="roundRect">
            <a:avLst/>
          </a:prstGeom>
          <a:solidFill>
            <a:srgbClr val="E8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955B01B-5391-452E-AE6F-FC893BD185DE}"/>
              </a:ext>
            </a:extLst>
          </p:cNvPr>
          <p:cNvSpPr/>
          <p:nvPr/>
        </p:nvSpPr>
        <p:spPr>
          <a:xfrm>
            <a:off x="7510253" y="2534192"/>
            <a:ext cx="1606731" cy="914400"/>
          </a:xfrm>
          <a:prstGeom prst="roundRect">
            <a:avLst/>
          </a:prstGeom>
          <a:solidFill>
            <a:srgbClr val="E8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38208FE1-6942-449D-9BE3-6A70D1AE3C1D}"/>
              </a:ext>
            </a:extLst>
          </p:cNvPr>
          <p:cNvSpPr/>
          <p:nvPr/>
        </p:nvSpPr>
        <p:spPr>
          <a:xfrm>
            <a:off x="9720482" y="2534192"/>
            <a:ext cx="1606731" cy="914400"/>
          </a:xfrm>
          <a:prstGeom prst="roundRect">
            <a:avLst/>
          </a:prstGeom>
          <a:solidFill>
            <a:srgbClr val="E8A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7C01AF2-7E8C-4FEC-974C-3551C5F9030E}"/>
              </a:ext>
            </a:extLst>
          </p:cNvPr>
          <p:cNvSpPr/>
          <p:nvPr/>
        </p:nvSpPr>
        <p:spPr>
          <a:xfrm>
            <a:off x="1511405" y="4323808"/>
            <a:ext cx="2515843" cy="1558835"/>
          </a:xfrm>
          <a:prstGeom prst="rect">
            <a:avLst/>
          </a:prstGeom>
          <a:solidFill>
            <a:srgbClr val="F1F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ABB0969-CC08-4F16-8F5E-F62A8545A075}"/>
              </a:ext>
            </a:extLst>
          </p:cNvPr>
          <p:cNvSpPr/>
          <p:nvPr/>
        </p:nvSpPr>
        <p:spPr>
          <a:xfrm>
            <a:off x="4838078" y="4323808"/>
            <a:ext cx="2515843" cy="1558835"/>
          </a:xfrm>
          <a:prstGeom prst="rect">
            <a:avLst/>
          </a:prstGeom>
          <a:solidFill>
            <a:srgbClr val="F1F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F483568-EECC-4DDF-9B5B-D23CAF678F72}"/>
              </a:ext>
            </a:extLst>
          </p:cNvPr>
          <p:cNvSpPr/>
          <p:nvPr/>
        </p:nvSpPr>
        <p:spPr>
          <a:xfrm>
            <a:off x="8164752" y="4323808"/>
            <a:ext cx="2515843" cy="1558835"/>
          </a:xfrm>
          <a:prstGeom prst="rect">
            <a:avLst/>
          </a:prstGeom>
          <a:solidFill>
            <a:srgbClr val="F1F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9BF88F12-E73A-4313-9A50-001BD35AE336}"/>
              </a:ext>
            </a:extLst>
          </p:cNvPr>
          <p:cNvCxnSpPr>
            <a:cxnSpLocks/>
            <a:stCxn id="4" idx="3"/>
            <a:endCxn id="7" idx="0"/>
          </p:cNvCxnSpPr>
          <p:nvPr/>
        </p:nvCxnSpPr>
        <p:spPr>
          <a:xfrm flipH="1">
            <a:off x="1682932" y="1670182"/>
            <a:ext cx="535263" cy="868365"/>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74D961-D4DB-4C29-982B-B4D353810112}"/>
              </a:ext>
            </a:extLst>
          </p:cNvPr>
          <p:cNvCxnSpPr>
            <a:cxnSpLocks/>
            <a:endCxn id="4" idx="5"/>
          </p:cNvCxnSpPr>
          <p:nvPr/>
        </p:nvCxnSpPr>
        <p:spPr>
          <a:xfrm flipH="1" flipV="1">
            <a:off x="3320457" y="1670182"/>
            <a:ext cx="441415" cy="86401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F79B0AC-EC92-4BCA-BBB4-3BEE5441D6AE}"/>
              </a:ext>
            </a:extLst>
          </p:cNvPr>
          <p:cNvCxnSpPr>
            <a:cxnSpLocks/>
            <a:stCxn id="6" idx="3"/>
            <a:endCxn id="9" idx="0"/>
          </p:cNvCxnSpPr>
          <p:nvPr/>
        </p:nvCxnSpPr>
        <p:spPr>
          <a:xfrm flipH="1">
            <a:off x="8313619" y="1670182"/>
            <a:ext cx="557924" cy="86401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B243C2-61CE-4C9F-B5E3-8D69B67F10EB}"/>
              </a:ext>
            </a:extLst>
          </p:cNvPr>
          <p:cNvCxnSpPr>
            <a:cxnSpLocks/>
            <a:stCxn id="6" idx="5"/>
            <a:endCxn id="10" idx="0"/>
          </p:cNvCxnSpPr>
          <p:nvPr/>
        </p:nvCxnSpPr>
        <p:spPr>
          <a:xfrm>
            <a:off x="9973805" y="1670182"/>
            <a:ext cx="550043" cy="86401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C0EB1C-D91F-4633-BC0F-4F4E1186B00D}"/>
              </a:ext>
            </a:extLst>
          </p:cNvPr>
          <p:cNvCxnSpPr>
            <a:stCxn id="5" idx="4"/>
            <a:endCxn id="12" idx="0"/>
          </p:cNvCxnSpPr>
          <p:nvPr/>
        </p:nvCxnSpPr>
        <p:spPr>
          <a:xfrm>
            <a:off x="6096000" y="1898468"/>
            <a:ext cx="0" cy="242534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C31D23-A0C0-4936-993E-4964D70A9181}"/>
              </a:ext>
            </a:extLst>
          </p:cNvPr>
          <p:cNvCxnSpPr>
            <a:cxnSpLocks/>
            <a:stCxn id="8" idx="2"/>
          </p:cNvCxnSpPr>
          <p:nvPr/>
        </p:nvCxnSpPr>
        <p:spPr>
          <a:xfrm>
            <a:off x="3893161" y="3448592"/>
            <a:ext cx="1967708" cy="87521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ECF359-FBCE-4AAD-BB29-13A0C1DD9A9C}"/>
              </a:ext>
            </a:extLst>
          </p:cNvPr>
          <p:cNvCxnSpPr>
            <a:cxnSpLocks/>
            <a:endCxn id="11" idx="0"/>
          </p:cNvCxnSpPr>
          <p:nvPr/>
        </p:nvCxnSpPr>
        <p:spPr>
          <a:xfrm>
            <a:off x="1623704" y="3444237"/>
            <a:ext cx="1145623" cy="87957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E622A0-1414-4DE5-BF60-6F9F3A91ADA7}"/>
              </a:ext>
            </a:extLst>
          </p:cNvPr>
          <p:cNvCxnSpPr>
            <a:cxnSpLocks/>
          </p:cNvCxnSpPr>
          <p:nvPr/>
        </p:nvCxnSpPr>
        <p:spPr>
          <a:xfrm flipH="1">
            <a:off x="3314683" y="3444237"/>
            <a:ext cx="4998935" cy="87957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D8F58E-3C6F-433C-B76C-C6E67AD08579}"/>
              </a:ext>
            </a:extLst>
          </p:cNvPr>
          <p:cNvCxnSpPr>
            <a:cxnSpLocks/>
            <a:stCxn id="10" idx="2"/>
            <a:endCxn id="13" idx="0"/>
          </p:cNvCxnSpPr>
          <p:nvPr/>
        </p:nvCxnSpPr>
        <p:spPr>
          <a:xfrm flipH="1">
            <a:off x="9422674" y="3448592"/>
            <a:ext cx="1101174" cy="875216"/>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88FCDD-6837-441C-8048-DC5F34097226}"/>
              </a:ext>
            </a:extLst>
          </p:cNvPr>
          <p:cNvSpPr txBox="1"/>
          <p:nvPr/>
        </p:nvSpPr>
        <p:spPr>
          <a:xfrm>
            <a:off x="2346960" y="857441"/>
            <a:ext cx="844731" cy="523220"/>
          </a:xfrm>
          <a:prstGeom prst="rect">
            <a:avLst/>
          </a:prstGeom>
          <a:noFill/>
        </p:spPr>
        <p:txBody>
          <a:bodyPr wrap="square" rtlCol="0">
            <a:spAutoFit/>
          </a:bodyPr>
          <a:lstStyle/>
          <a:p>
            <a:r>
              <a:rPr lang="de-AT" sz="2800">
                <a:solidFill>
                  <a:schemeClr val="bg1"/>
                </a:solidFill>
                <a:latin typeface="Abadi" panose="020B0604020104020204" pitchFamily="34" charset="0"/>
              </a:rPr>
              <a:t>Text</a:t>
            </a:r>
            <a:endParaRPr lang="en-GB" sz="2800">
              <a:solidFill>
                <a:schemeClr val="bg1"/>
              </a:solidFill>
              <a:latin typeface="Abadi" panose="020B0604020104020204" pitchFamily="34" charset="0"/>
            </a:endParaRPr>
          </a:p>
        </p:txBody>
      </p:sp>
      <p:sp>
        <p:nvSpPr>
          <p:cNvPr id="24" name="TextBox 23">
            <a:extLst>
              <a:ext uri="{FF2B5EF4-FFF2-40B4-BE49-F238E27FC236}">
                <a16:creationId xmlns:a16="http://schemas.microsoft.com/office/drawing/2014/main" id="{ED8AAA47-3D32-4EB6-BDE7-13E24F9453E6}"/>
              </a:ext>
            </a:extLst>
          </p:cNvPr>
          <p:cNvSpPr txBox="1"/>
          <p:nvPr/>
        </p:nvSpPr>
        <p:spPr>
          <a:xfrm>
            <a:off x="5673633" y="857441"/>
            <a:ext cx="844731" cy="523220"/>
          </a:xfrm>
          <a:prstGeom prst="rect">
            <a:avLst/>
          </a:prstGeom>
          <a:noFill/>
        </p:spPr>
        <p:txBody>
          <a:bodyPr wrap="square" rtlCol="0">
            <a:spAutoFit/>
          </a:bodyPr>
          <a:lstStyle/>
          <a:p>
            <a:r>
              <a:rPr lang="de-AT" sz="2800">
                <a:solidFill>
                  <a:schemeClr val="bg1"/>
                </a:solidFill>
                <a:latin typeface="Abadi" panose="020B0604020104020204" pitchFamily="34" charset="0"/>
              </a:rPr>
              <a:t>Text</a:t>
            </a:r>
            <a:endParaRPr lang="en-GB" sz="2800">
              <a:solidFill>
                <a:schemeClr val="bg1"/>
              </a:solidFill>
              <a:latin typeface="Abadi" panose="020B0604020104020204" pitchFamily="34" charset="0"/>
            </a:endParaRPr>
          </a:p>
        </p:txBody>
      </p:sp>
      <p:sp>
        <p:nvSpPr>
          <p:cNvPr id="25" name="TextBox 24">
            <a:extLst>
              <a:ext uri="{FF2B5EF4-FFF2-40B4-BE49-F238E27FC236}">
                <a16:creationId xmlns:a16="http://schemas.microsoft.com/office/drawing/2014/main" id="{5C90ABD4-DFFF-4A91-A237-E82EF987733E}"/>
              </a:ext>
            </a:extLst>
          </p:cNvPr>
          <p:cNvSpPr txBox="1"/>
          <p:nvPr/>
        </p:nvSpPr>
        <p:spPr>
          <a:xfrm>
            <a:off x="9000307" y="857441"/>
            <a:ext cx="844731" cy="523220"/>
          </a:xfrm>
          <a:prstGeom prst="rect">
            <a:avLst/>
          </a:prstGeom>
          <a:noFill/>
        </p:spPr>
        <p:txBody>
          <a:bodyPr wrap="square" rtlCol="0">
            <a:spAutoFit/>
          </a:bodyPr>
          <a:lstStyle/>
          <a:p>
            <a:r>
              <a:rPr lang="de-AT" sz="2800">
                <a:solidFill>
                  <a:schemeClr val="bg1"/>
                </a:solidFill>
                <a:latin typeface="Abadi" panose="020B0604020104020204" pitchFamily="34" charset="0"/>
              </a:rPr>
              <a:t>Text</a:t>
            </a:r>
            <a:endParaRPr lang="en-GB" sz="2800">
              <a:solidFill>
                <a:schemeClr val="bg1"/>
              </a:solidFill>
              <a:latin typeface="Abadi" panose="020B0604020104020204" pitchFamily="34" charset="0"/>
            </a:endParaRPr>
          </a:p>
        </p:txBody>
      </p:sp>
      <p:sp>
        <p:nvSpPr>
          <p:cNvPr id="26" name="TextBox 25">
            <a:extLst>
              <a:ext uri="{FF2B5EF4-FFF2-40B4-BE49-F238E27FC236}">
                <a16:creationId xmlns:a16="http://schemas.microsoft.com/office/drawing/2014/main" id="{CD9A3BF5-887A-4564-AE54-B228E6C72D21}"/>
              </a:ext>
            </a:extLst>
          </p:cNvPr>
          <p:cNvSpPr txBox="1"/>
          <p:nvPr/>
        </p:nvSpPr>
        <p:spPr>
          <a:xfrm>
            <a:off x="1262761" y="2804158"/>
            <a:ext cx="1016857" cy="369332"/>
          </a:xfrm>
          <a:prstGeom prst="rect">
            <a:avLst/>
          </a:prstGeom>
          <a:noFill/>
        </p:spPr>
        <p:txBody>
          <a:bodyPr wrap="square" rtlCol="0">
            <a:spAutoFit/>
          </a:bodyPr>
          <a:lstStyle/>
          <a:p>
            <a:r>
              <a:rPr lang="de-AT">
                <a:solidFill>
                  <a:schemeClr val="bg1"/>
                </a:solidFill>
                <a:latin typeface="Abadi" panose="020B0604020104020204" pitchFamily="34" charset="0"/>
              </a:rPr>
              <a:t>Option</a:t>
            </a:r>
            <a:endParaRPr lang="en-GB">
              <a:solidFill>
                <a:schemeClr val="bg1"/>
              </a:solidFill>
              <a:latin typeface="Abadi" panose="020B0604020104020204" pitchFamily="34" charset="0"/>
            </a:endParaRPr>
          </a:p>
        </p:txBody>
      </p:sp>
      <p:sp>
        <p:nvSpPr>
          <p:cNvPr id="27" name="TextBox 26">
            <a:extLst>
              <a:ext uri="{FF2B5EF4-FFF2-40B4-BE49-F238E27FC236}">
                <a16:creationId xmlns:a16="http://schemas.microsoft.com/office/drawing/2014/main" id="{E2453C58-B9E9-4E92-B509-50C2CF7CD297}"/>
              </a:ext>
            </a:extLst>
          </p:cNvPr>
          <p:cNvSpPr txBox="1"/>
          <p:nvPr/>
        </p:nvSpPr>
        <p:spPr>
          <a:xfrm>
            <a:off x="3472990" y="2800193"/>
            <a:ext cx="1016857" cy="369332"/>
          </a:xfrm>
          <a:prstGeom prst="rect">
            <a:avLst/>
          </a:prstGeom>
          <a:noFill/>
        </p:spPr>
        <p:txBody>
          <a:bodyPr wrap="square" rtlCol="0">
            <a:spAutoFit/>
          </a:bodyPr>
          <a:lstStyle/>
          <a:p>
            <a:r>
              <a:rPr lang="de-AT">
                <a:solidFill>
                  <a:schemeClr val="bg1"/>
                </a:solidFill>
                <a:latin typeface="Abadi" panose="020B0604020104020204" pitchFamily="34" charset="0"/>
              </a:rPr>
              <a:t>Option</a:t>
            </a:r>
            <a:endParaRPr lang="en-GB">
              <a:solidFill>
                <a:schemeClr val="bg1"/>
              </a:solidFill>
              <a:latin typeface="Abadi" panose="020B0604020104020204" pitchFamily="34" charset="0"/>
            </a:endParaRPr>
          </a:p>
        </p:txBody>
      </p:sp>
      <p:sp>
        <p:nvSpPr>
          <p:cNvPr id="28" name="TextBox 27">
            <a:extLst>
              <a:ext uri="{FF2B5EF4-FFF2-40B4-BE49-F238E27FC236}">
                <a16:creationId xmlns:a16="http://schemas.microsoft.com/office/drawing/2014/main" id="{6D0521AF-E3E3-47D8-8DB0-4975A1909D27}"/>
              </a:ext>
            </a:extLst>
          </p:cNvPr>
          <p:cNvSpPr txBox="1"/>
          <p:nvPr/>
        </p:nvSpPr>
        <p:spPr>
          <a:xfrm>
            <a:off x="7893448" y="2806726"/>
            <a:ext cx="1016857" cy="369332"/>
          </a:xfrm>
          <a:prstGeom prst="rect">
            <a:avLst/>
          </a:prstGeom>
          <a:noFill/>
        </p:spPr>
        <p:txBody>
          <a:bodyPr wrap="square" rtlCol="0">
            <a:spAutoFit/>
          </a:bodyPr>
          <a:lstStyle/>
          <a:p>
            <a:r>
              <a:rPr lang="de-AT">
                <a:solidFill>
                  <a:schemeClr val="bg1"/>
                </a:solidFill>
                <a:latin typeface="Abadi" panose="020B0604020104020204" pitchFamily="34" charset="0"/>
              </a:rPr>
              <a:t>Option</a:t>
            </a:r>
            <a:endParaRPr lang="en-GB">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4090D01D-DE1B-4E28-810D-565C28183DFB}"/>
              </a:ext>
            </a:extLst>
          </p:cNvPr>
          <p:cNvSpPr txBox="1"/>
          <p:nvPr/>
        </p:nvSpPr>
        <p:spPr>
          <a:xfrm>
            <a:off x="10109780" y="2802370"/>
            <a:ext cx="1016857" cy="369332"/>
          </a:xfrm>
          <a:prstGeom prst="rect">
            <a:avLst/>
          </a:prstGeom>
          <a:noFill/>
        </p:spPr>
        <p:txBody>
          <a:bodyPr wrap="square" rtlCol="0">
            <a:spAutoFit/>
          </a:bodyPr>
          <a:lstStyle/>
          <a:p>
            <a:r>
              <a:rPr lang="de-AT">
                <a:solidFill>
                  <a:schemeClr val="bg1"/>
                </a:solidFill>
                <a:latin typeface="Abadi" panose="020B0604020104020204" pitchFamily="34" charset="0"/>
              </a:rPr>
              <a:t>Option</a:t>
            </a:r>
            <a:endParaRPr lang="en-GB">
              <a:solidFill>
                <a:schemeClr val="bg1"/>
              </a:solidFill>
              <a:latin typeface="Abadi" panose="020B0604020104020204" pitchFamily="34" charset="0"/>
            </a:endParaRPr>
          </a:p>
        </p:txBody>
      </p:sp>
      <p:sp>
        <p:nvSpPr>
          <p:cNvPr id="30" name="TextBox 29">
            <a:extLst>
              <a:ext uri="{FF2B5EF4-FFF2-40B4-BE49-F238E27FC236}">
                <a16:creationId xmlns:a16="http://schemas.microsoft.com/office/drawing/2014/main" id="{836D5FBB-6F8A-402D-AAFB-B54A13444B6A}"/>
              </a:ext>
            </a:extLst>
          </p:cNvPr>
          <p:cNvSpPr txBox="1"/>
          <p:nvPr/>
        </p:nvSpPr>
        <p:spPr>
          <a:xfrm>
            <a:off x="1786115" y="4841615"/>
            <a:ext cx="1975757" cy="523220"/>
          </a:xfrm>
          <a:prstGeom prst="rect">
            <a:avLst/>
          </a:prstGeom>
          <a:noFill/>
        </p:spPr>
        <p:txBody>
          <a:bodyPr wrap="square" rtlCol="0">
            <a:spAutoFit/>
          </a:bodyPr>
          <a:lstStyle/>
          <a:p>
            <a:r>
              <a:rPr lang="de-AT" sz="2800">
                <a:solidFill>
                  <a:schemeClr val="bg1"/>
                </a:solidFill>
                <a:latin typeface="Abadi" panose="020B0604020104020204" pitchFamily="34" charset="0"/>
              </a:rPr>
              <a:t>Conclusion</a:t>
            </a:r>
            <a:endParaRPr lang="en-GB" sz="2800">
              <a:solidFill>
                <a:schemeClr val="bg1"/>
              </a:solidFill>
              <a:latin typeface="Abadi" panose="020B0604020104020204" pitchFamily="34" charset="0"/>
            </a:endParaRPr>
          </a:p>
        </p:txBody>
      </p:sp>
      <p:sp>
        <p:nvSpPr>
          <p:cNvPr id="31" name="TextBox 30">
            <a:extLst>
              <a:ext uri="{FF2B5EF4-FFF2-40B4-BE49-F238E27FC236}">
                <a16:creationId xmlns:a16="http://schemas.microsoft.com/office/drawing/2014/main" id="{B8A08402-8BF4-48FD-AB1A-4A0DD70B0834}"/>
              </a:ext>
            </a:extLst>
          </p:cNvPr>
          <p:cNvSpPr txBox="1"/>
          <p:nvPr/>
        </p:nvSpPr>
        <p:spPr>
          <a:xfrm>
            <a:off x="5108119" y="4845965"/>
            <a:ext cx="1975757" cy="523220"/>
          </a:xfrm>
          <a:prstGeom prst="rect">
            <a:avLst/>
          </a:prstGeom>
          <a:noFill/>
        </p:spPr>
        <p:txBody>
          <a:bodyPr wrap="square" rtlCol="0">
            <a:spAutoFit/>
          </a:bodyPr>
          <a:lstStyle/>
          <a:p>
            <a:r>
              <a:rPr lang="de-AT" sz="2800">
                <a:solidFill>
                  <a:schemeClr val="bg1"/>
                </a:solidFill>
                <a:latin typeface="Abadi" panose="020B0604020104020204" pitchFamily="34" charset="0"/>
              </a:rPr>
              <a:t>Conclusion</a:t>
            </a:r>
            <a:endParaRPr lang="en-GB" sz="2800">
              <a:solidFill>
                <a:schemeClr val="bg1"/>
              </a:solidFill>
              <a:latin typeface="Abadi" panose="020B0604020104020204" pitchFamily="34" charset="0"/>
            </a:endParaRPr>
          </a:p>
        </p:txBody>
      </p:sp>
      <p:sp>
        <p:nvSpPr>
          <p:cNvPr id="32" name="TextBox 31">
            <a:extLst>
              <a:ext uri="{FF2B5EF4-FFF2-40B4-BE49-F238E27FC236}">
                <a16:creationId xmlns:a16="http://schemas.microsoft.com/office/drawing/2014/main" id="{BAE407D9-584D-4A37-914F-F851F363FC55}"/>
              </a:ext>
            </a:extLst>
          </p:cNvPr>
          <p:cNvSpPr txBox="1"/>
          <p:nvPr/>
        </p:nvSpPr>
        <p:spPr>
          <a:xfrm>
            <a:off x="8497555" y="4841615"/>
            <a:ext cx="1975757" cy="523220"/>
          </a:xfrm>
          <a:prstGeom prst="rect">
            <a:avLst/>
          </a:prstGeom>
          <a:noFill/>
        </p:spPr>
        <p:txBody>
          <a:bodyPr wrap="square" rtlCol="0">
            <a:spAutoFit/>
          </a:bodyPr>
          <a:lstStyle/>
          <a:p>
            <a:r>
              <a:rPr lang="de-AT" sz="2800">
                <a:solidFill>
                  <a:schemeClr val="bg1"/>
                </a:solidFill>
                <a:latin typeface="Abadi" panose="020B0604020104020204" pitchFamily="34" charset="0"/>
              </a:rPr>
              <a:t>Conclusion</a:t>
            </a:r>
            <a:endParaRPr lang="en-GB" sz="2800">
              <a:solidFill>
                <a:schemeClr val="bg1"/>
              </a:solidFill>
              <a:latin typeface="Abadi" panose="020B0604020104020204" pitchFamily="34" charset="0"/>
            </a:endParaRPr>
          </a:p>
        </p:txBody>
      </p:sp>
    </p:spTree>
    <p:extLst>
      <p:ext uri="{BB962C8B-B14F-4D97-AF65-F5344CB8AC3E}">
        <p14:creationId xmlns:p14="http://schemas.microsoft.com/office/powerpoint/2010/main" val="338702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Revisiting Organization </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426534292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6C0E-9123-4754-8E98-CEDF623FC154}"/>
              </a:ext>
            </a:extLst>
          </p:cNvPr>
          <p:cNvSpPr>
            <a:spLocks noGrp="1"/>
          </p:cNvSpPr>
          <p:nvPr>
            <p:ph type="title"/>
          </p:nvPr>
        </p:nvSpPr>
        <p:spPr>
          <a:xfrm>
            <a:off x="9700590" y="0"/>
            <a:ext cx="2491409" cy="1066801"/>
          </a:xfrm>
        </p:spPr>
        <p:txBody>
          <a:bodyPr/>
          <a:lstStyle/>
          <a:p>
            <a:r>
              <a:rPr lang="en-US" dirty="0"/>
              <a:t>Examples</a:t>
            </a:r>
          </a:p>
        </p:txBody>
      </p:sp>
      <p:sp>
        <p:nvSpPr>
          <p:cNvPr id="3" name="Content Placeholder 2">
            <a:extLst>
              <a:ext uri="{FF2B5EF4-FFF2-40B4-BE49-F238E27FC236}">
                <a16:creationId xmlns:a16="http://schemas.microsoft.com/office/drawing/2014/main" id="{E0A77713-96E3-4830-8766-B7B37061042D}"/>
              </a:ext>
            </a:extLst>
          </p:cNvPr>
          <p:cNvSpPr>
            <a:spLocks noGrp="1"/>
          </p:cNvSpPr>
          <p:nvPr>
            <p:ph idx="1"/>
          </p:nvPr>
        </p:nvSpPr>
        <p:spPr>
          <a:xfrm>
            <a:off x="0" y="-1"/>
            <a:ext cx="5049077" cy="1871869"/>
          </a:xfrm>
        </p:spPr>
        <p:txBody>
          <a:bodyPr>
            <a:normAutofit fontScale="92500" lnSpcReduction="20000"/>
          </a:bodyPr>
          <a:lstStyle/>
          <a:p>
            <a:pPr lvl="1"/>
            <a:r>
              <a:rPr lang="en-US" altLang="en-US" sz="2000" dirty="0"/>
              <a:t>Directions to a hospital is an algorithm</a:t>
            </a:r>
          </a:p>
          <a:p>
            <a:pPr lvl="1"/>
            <a:r>
              <a:rPr lang="en-US" altLang="en-US" sz="2000" dirty="0"/>
              <a:t>A recipe for cooking meat</a:t>
            </a:r>
          </a:p>
          <a:p>
            <a:pPr lvl="1"/>
            <a:r>
              <a:rPr lang="en-US" altLang="en-US" sz="2000" dirty="0"/>
              <a:t>Finding the shortest route from Kathmandu to </a:t>
            </a:r>
            <a:r>
              <a:rPr lang="en-US" altLang="en-US" sz="2000" dirty="0" err="1"/>
              <a:t>Bhadrapur</a:t>
            </a:r>
            <a:endParaRPr lang="en-US" altLang="en-US" sz="2000" dirty="0"/>
          </a:p>
          <a:p>
            <a:pPr lvl="1"/>
            <a:r>
              <a:rPr lang="en-US" altLang="en-US" sz="2000" dirty="0"/>
              <a:t>Eating apple strategy</a:t>
            </a:r>
          </a:p>
          <a:p>
            <a:endParaRPr lang="en-US" dirty="0"/>
          </a:p>
        </p:txBody>
      </p:sp>
      <p:pic>
        <p:nvPicPr>
          <p:cNvPr id="5" name="Picture 4">
            <a:extLst>
              <a:ext uri="{FF2B5EF4-FFF2-40B4-BE49-F238E27FC236}">
                <a16:creationId xmlns:a16="http://schemas.microsoft.com/office/drawing/2014/main" id="{D169DAB2-64DB-4C08-961B-16DB003B9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871869"/>
            <a:ext cx="3511826" cy="3342049"/>
          </a:xfrm>
          <a:prstGeom prst="rect">
            <a:avLst/>
          </a:prstGeom>
        </p:spPr>
      </p:pic>
      <p:pic>
        <p:nvPicPr>
          <p:cNvPr id="7" name="Picture 6">
            <a:extLst>
              <a:ext uri="{FF2B5EF4-FFF2-40B4-BE49-F238E27FC236}">
                <a16:creationId xmlns:a16="http://schemas.microsoft.com/office/drawing/2014/main" id="{B6797F49-FA5D-4152-854A-C871BE78C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826" y="3073414"/>
            <a:ext cx="3922643" cy="3486412"/>
          </a:xfrm>
          <a:prstGeom prst="rect">
            <a:avLst/>
          </a:prstGeom>
        </p:spPr>
      </p:pic>
      <p:pic>
        <p:nvPicPr>
          <p:cNvPr id="9" name="Picture 8">
            <a:extLst>
              <a:ext uri="{FF2B5EF4-FFF2-40B4-BE49-F238E27FC236}">
                <a16:creationId xmlns:a16="http://schemas.microsoft.com/office/drawing/2014/main" id="{7C58F82D-6A19-4161-93E6-82502EF19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049" y="0"/>
            <a:ext cx="4175207" cy="3073414"/>
          </a:xfrm>
          <a:prstGeom prst="rect">
            <a:avLst/>
          </a:prstGeom>
        </p:spPr>
      </p:pic>
      <p:pic>
        <p:nvPicPr>
          <p:cNvPr id="11" name="Picture 10">
            <a:extLst>
              <a:ext uri="{FF2B5EF4-FFF2-40B4-BE49-F238E27FC236}">
                <a16:creationId xmlns:a16="http://schemas.microsoft.com/office/drawing/2014/main" id="{040370C3-692D-4CAC-A3E7-AB82A7039E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4470" y="3073415"/>
            <a:ext cx="4757530" cy="3784586"/>
          </a:xfrm>
          <a:prstGeom prst="rect">
            <a:avLst/>
          </a:prstGeom>
        </p:spPr>
      </p:pic>
    </p:spTree>
    <p:extLst>
      <p:ext uri="{BB962C8B-B14F-4D97-AF65-F5344CB8AC3E}">
        <p14:creationId xmlns:p14="http://schemas.microsoft.com/office/powerpoint/2010/main" val="418723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circle(in)">
                                      <p:cBhvr>
                                        <p:cTn id="38" dur="2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D44998-65FF-4B1D-91EE-078F728F4D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18" y="0"/>
            <a:ext cx="12298017" cy="6858000"/>
          </a:xfrm>
        </p:spPr>
      </p:pic>
    </p:spTree>
    <p:extLst>
      <p:ext uri="{BB962C8B-B14F-4D97-AF65-F5344CB8AC3E}">
        <p14:creationId xmlns:p14="http://schemas.microsoft.com/office/powerpoint/2010/main" val="4060598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89AD64-83DD-45DE-BBBB-E376F327234A}"/>
              </a:ext>
            </a:extLst>
          </p:cNvPr>
          <p:cNvPicPr>
            <a:picLocks noGrp="1" noChangeAspect="1"/>
          </p:cNvPicPr>
          <p:nvPr>
            <p:ph idx="1"/>
          </p:nvPr>
        </p:nvPicPr>
        <p:blipFill rotWithShape="1">
          <a:blip r:embed="rId2"/>
          <a:srcRect l="46305" t="16626" r="26087" b="21894"/>
          <a:stretch/>
        </p:blipFill>
        <p:spPr>
          <a:xfrm>
            <a:off x="3626467" y="0"/>
            <a:ext cx="5477775" cy="6858000"/>
          </a:xfrm>
        </p:spPr>
      </p:pic>
    </p:spTree>
    <p:extLst>
      <p:ext uri="{BB962C8B-B14F-4D97-AF65-F5344CB8AC3E}">
        <p14:creationId xmlns:p14="http://schemas.microsoft.com/office/powerpoint/2010/main" val="326486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8554C5-41CF-4581-8566-D83E7C4B3332}"/>
              </a:ext>
            </a:extLst>
          </p:cNvPr>
          <p:cNvPicPr>
            <a:picLocks noGrp="1" noChangeAspect="1"/>
          </p:cNvPicPr>
          <p:nvPr>
            <p:ph idx="1"/>
          </p:nvPr>
        </p:nvPicPr>
        <p:blipFill rotWithShape="1">
          <a:blip r:embed="rId2"/>
          <a:srcRect l="43479" t="17182" r="22717" b="16699"/>
          <a:stretch/>
        </p:blipFill>
        <p:spPr>
          <a:xfrm>
            <a:off x="3491947" y="565379"/>
            <a:ext cx="5547497" cy="6100464"/>
          </a:xfrm>
        </p:spPr>
      </p:pic>
    </p:spTree>
    <p:extLst>
      <p:ext uri="{BB962C8B-B14F-4D97-AF65-F5344CB8AC3E}">
        <p14:creationId xmlns:p14="http://schemas.microsoft.com/office/powerpoint/2010/main" val="1187789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9EE6FA9-9183-46B2-B7D9-D3824D53852D}"/>
              </a:ext>
            </a:extLst>
          </p:cNvPr>
          <p:cNvPicPr>
            <a:picLocks noGrp="1" noChangeAspect="1"/>
          </p:cNvPicPr>
          <p:nvPr>
            <p:ph idx="1"/>
          </p:nvPr>
        </p:nvPicPr>
        <p:blipFill rotWithShape="1">
          <a:blip r:embed="rId2"/>
          <a:srcRect l="43696" t="17569" r="26956" b="7805"/>
          <a:stretch/>
        </p:blipFill>
        <p:spPr>
          <a:xfrm>
            <a:off x="4094922" y="340851"/>
            <a:ext cx="4545495" cy="6176298"/>
          </a:xfrm>
        </p:spPr>
      </p:pic>
    </p:spTree>
    <p:extLst>
      <p:ext uri="{BB962C8B-B14F-4D97-AF65-F5344CB8AC3E}">
        <p14:creationId xmlns:p14="http://schemas.microsoft.com/office/powerpoint/2010/main" val="356414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A204C-A15E-4920-8EA2-91CDE82B671B}"/>
              </a:ext>
            </a:extLst>
          </p:cNvPr>
          <p:cNvSpPr>
            <a:spLocks noGrp="1"/>
          </p:cNvSpPr>
          <p:nvPr>
            <p:ph type="title"/>
          </p:nvPr>
        </p:nvSpPr>
        <p:spPr>
          <a:xfrm>
            <a:off x="0" y="0"/>
            <a:ext cx="12192000" cy="1338470"/>
          </a:xfrm>
        </p:spPr>
        <p:txBody>
          <a:bodyPr/>
          <a:lstStyle/>
          <a:p>
            <a:r>
              <a:rPr lang="en-US" dirty="0">
                <a:latin typeface="Clarendon Condensed" pitchFamily="18" charset="0"/>
              </a:rPr>
              <a:t>Style for Readability</a:t>
            </a:r>
          </a:p>
        </p:txBody>
      </p:sp>
      <p:sp>
        <p:nvSpPr>
          <p:cNvPr id="3" name="Content Placeholder 2">
            <a:extLst>
              <a:ext uri="{FF2B5EF4-FFF2-40B4-BE49-F238E27FC236}">
                <a16:creationId xmlns:a16="http://schemas.microsoft.com/office/drawing/2014/main" id="{4AC4E36C-31F7-4707-87E1-C8628271B0DA}"/>
              </a:ext>
            </a:extLst>
          </p:cNvPr>
          <p:cNvSpPr>
            <a:spLocks noGrp="1"/>
          </p:cNvSpPr>
          <p:nvPr>
            <p:ph idx="1"/>
          </p:nvPr>
        </p:nvSpPr>
        <p:spPr>
          <a:xfrm>
            <a:off x="1" y="1338471"/>
            <a:ext cx="10389704" cy="5519530"/>
          </a:xfrm>
        </p:spPr>
        <p:txBody>
          <a:bodyPr>
            <a:normAutofit fontScale="92500" lnSpcReduction="10000"/>
          </a:bodyPr>
          <a:lstStyle/>
          <a:p>
            <a:pPr marL="36900" indent="0">
              <a:buNone/>
            </a:pPr>
            <a:r>
              <a:rPr lang="en-US" u="sng" dirty="0"/>
              <a:t>What is </a:t>
            </a:r>
            <a:r>
              <a:rPr lang="en-US" u="sng" dirty="0">
                <a:solidFill>
                  <a:srgbClr val="F020A6"/>
                </a:solidFill>
              </a:rPr>
              <a:t>Style</a:t>
            </a:r>
            <a:r>
              <a:rPr lang="en-US" u="sng" dirty="0"/>
              <a:t>?</a:t>
            </a:r>
          </a:p>
          <a:p>
            <a:pPr>
              <a:buFont typeface="Arial" panose="020B0604020202020204" pitchFamily="34" charset="0"/>
              <a:buChar char="•"/>
            </a:pPr>
            <a:r>
              <a:rPr lang="en-US" dirty="0">
                <a:latin typeface="Bodoni MT" pitchFamily="18" charset="0"/>
              </a:rPr>
              <a:t>A word usually associated with literary writing</a:t>
            </a:r>
          </a:p>
          <a:p>
            <a:pPr>
              <a:buFont typeface="Arial" panose="020B0604020202020204" pitchFamily="34" charset="0"/>
              <a:buChar char="•"/>
            </a:pPr>
            <a:r>
              <a:rPr lang="en-US" dirty="0">
                <a:latin typeface="Bodoni MT" pitchFamily="18" charset="0"/>
              </a:rPr>
              <a:t>It is a matter of the careful choice of exactly the right word or phrase</a:t>
            </a:r>
          </a:p>
          <a:p>
            <a:pPr>
              <a:buFont typeface="Arial" panose="020B0604020202020204" pitchFamily="34" charset="0"/>
              <a:buChar char="•"/>
            </a:pPr>
            <a:r>
              <a:rPr lang="en-US" dirty="0">
                <a:latin typeface="Bodoni MT" pitchFamily="18" charset="0"/>
              </a:rPr>
              <a:t>It is to adapt the language code to particular ends </a:t>
            </a:r>
          </a:p>
          <a:p>
            <a:pPr>
              <a:buFont typeface="Arial" panose="020B0604020202020204" pitchFamily="34" charset="0"/>
              <a:buChar char="•"/>
            </a:pPr>
            <a:r>
              <a:rPr lang="en-US" dirty="0">
                <a:latin typeface="Bodoni MT" pitchFamily="18" charset="0"/>
              </a:rPr>
              <a:t>A dictionary definition of style is “the way in which something is said or done, as distinguished from its substance.” </a:t>
            </a:r>
          </a:p>
          <a:p>
            <a:pPr>
              <a:buFont typeface="Arial" panose="020B0604020202020204" pitchFamily="34" charset="0"/>
              <a:buChar char="•"/>
            </a:pPr>
            <a:r>
              <a:rPr lang="en-US" dirty="0">
                <a:latin typeface="Bodoni MT" pitchFamily="18" charset="0"/>
              </a:rPr>
              <a:t>Different writers adopt different tactics.</a:t>
            </a:r>
          </a:p>
          <a:p>
            <a:pPr>
              <a:buFont typeface="Arial" panose="020B0604020202020204" pitchFamily="34" charset="0"/>
              <a:buChar char="•"/>
            </a:pPr>
            <a:r>
              <a:rPr lang="en-US" dirty="0">
                <a:latin typeface="Bodoni MT" pitchFamily="18" charset="0"/>
              </a:rPr>
              <a:t>The way they use words, sentences, images, figures of speech</a:t>
            </a:r>
          </a:p>
          <a:p>
            <a:pPr>
              <a:buFont typeface="Arial" panose="020B0604020202020204" pitchFamily="34" charset="0"/>
              <a:buChar char="•"/>
            </a:pPr>
            <a:r>
              <a:rPr lang="en-US" dirty="0">
                <a:latin typeface="Bodoni MT" pitchFamily="18" charset="0"/>
              </a:rPr>
              <a:t>Use of style depends o the context, purpose, and audience of the message</a:t>
            </a:r>
          </a:p>
          <a:p>
            <a:pPr>
              <a:buFont typeface="Arial" panose="020B0604020202020204" pitchFamily="34" charset="0"/>
              <a:buChar char="•"/>
            </a:pPr>
            <a:r>
              <a:rPr lang="en-US" dirty="0">
                <a:latin typeface="Bodoni MT" pitchFamily="18" charset="0"/>
              </a:rPr>
              <a:t>A writer’s style is the way his or her language functions in particular situations</a:t>
            </a:r>
          </a:p>
          <a:p>
            <a:pPr>
              <a:buFont typeface="Arial" panose="020B0604020202020204" pitchFamily="34" charset="0"/>
              <a:buChar char="•"/>
            </a:pPr>
            <a:r>
              <a:rPr lang="en-US" dirty="0">
                <a:latin typeface="Bodoni MT" pitchFamily="18" charset="0"/>
              </a:rPr>
              <a:t>For example, an e-mail to a friend would be relaxed, even chatty, in tone, whereas a job application cover letter would be more restrained and formal.</a:t>
            </a:r>
          </a:p>
        </p:txBody>
      </p:sp>
      <p:pic>
        <p:nvPicPr>
          <p:cNvPr id="5" name="Picture 4">
            <a:extLst>
              <a:ext uri="{FF2B5EF4-FFF2-40B4-BE49-F238E27FC236}">
                <a16:creationId xmlns:a16="http://schemas.microsoft.com/office/drawing/2014/main" id="{4788BFCE-0D7D-4945-A0B4-2AF5208FA3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3999" y="0"/>
            <a:ext cx="3048000" cy="3048000"/>
          </a:xfrm>
          <a:prstGeom prst="rect">
            <a:avLst/>
          </a:prstGeom>
        </p:spPr>
      </p:pic>
    </p:spTree>
    <p:extLst>
      <p:ext uri="{BB962C8B-B14F-4D97-AF65-F5344CB8AC3E}">
        <p14:creationId xmlns:p14="http://schemas.microsoft.com/office/powerpoint/2010/main" val="10084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4"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to="" calcmode="lin" valueType="num">
                                      <p:cBhvr>
                                        <p:cTn id="18" dur="1" fill="hold"/>
                                        <p:tgtEl>
                                          <p:spTgt spid="3">
                                            <p:txEl>
                                              <p:pRg st="1" end="1"/>
                                            </p:txEl>
                                          </p:spTgt>
                                        </p:tgtEl>
                                        <p:attrNameLst>
                                          <p:attrName/>
                                        </p:attrNameLst>
                                      </p:cBhvr>
                                    </p:anim>
                                  </p:childTnLst>
                                </p:cTn>
                              </p:par>
                              <p:par>
                                <p:cTn id="19" presetID="24"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to="" calcmode="lin" valueType="num">
                                      <p:cBhvr>
                                        <p:cTn id="21" dur="1" fill="hold"/>
                                        <p:tgtEl>
                                          <p:spTgt spid="3">
                                            <p:txEl>
                                              <p:pRg st="2" end="2"/>
                                            </p:txEl>
                                          </p:spTgt>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to="" calcmode="lin" valueType="num">
                                      <p:cBhvr>
                                        <p:cTn id="24" dur="1" fill="hold"/>
                                        <p:tgtEl>
                                          <p:spTgt spid="3">
                                            <p:txEl>
                                              <p:pRg st="3" end="3"/>
                                            </p:txEl>
                                          </p:spTgt>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to="" calcmode="lin" valueType="num">
                                      <p:cBhvr>
                                        <p:cTn id="27" dur="1" fill="hold"/>
                                        <p:tgtEl>
                                          <p:spTgt spid="3">
                                            <p:txEl>
                                              <p:pRg st="4" end="4"/>
                                            </p:txEl>
                                          </p:spTgt>
                                        </p:tgtEl>
                                        <p:attrNameLst>
                                          <p:attrName/>
                                        </p:attrNameLst>
                                      </p:cBhvr>
                                    </p:anim>
                                  </p:childTnLst>
                                </p:cTn>
                              </p:par>
                              <p:par>
                                <p:cTn id="28" presetID="24"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 to="" calcmode="lin" valueType="num">
                                      <p:cBhvr>
                                        <p:cTn id="30" dur="1" fill="hold"/>
                                        <p:tgtEl>
                                          <p:spTgt spid="3">
                                            <p:txEl>
                                              <p:pRg st="5" end="5"/>
                                            </p:txEl>
                                          </p:spTgt>
                                        </p:tgtEl>
                                        <p:attrNameLst>
                                          <p:attrName/>
                                        </p:attrNameLst>
                                      </p:cBhvr>
                                    </p:anim>
                                  </p:childTnLst>
                                </p:cTn>
                              </p:par>
                              <p:par>
                                <p:cTn id="31" presetID="24"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to="" calcmode="lin" valueType="num">
                                      <p:cBhvr>
                                        <p:cTn id="33" dur="1" fill="hold"/>
                                        <p:tgtEl>
                                          <p:spTgt spid="3">
                                            <p:txEl>
                                              <p:pRg st="6" end="6"/>
                                            </p:txEl>
                                          </p:spTgt>
                                        </p:tgtEl>
                                        <p:attrNameLst>
                                          <p:attrName/>
                                        </p:attrNameLst>
                                      </p:cBhvr>
                                    </p:anim>
                                  </p:childTnLst>
                                </p:cTn>
                              </p:par>
                              <p:par>
                                <p:cTn id="34" presetID="24"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to="" calcmode="lin" valueType="num">
                                      <p:cBhvr>
                                        <p:cTn id="36" dur="1" fill="hold"/>
                                        <p:tgtEl>
                                          <p:spTgt spid="3">
                                            <p:txEl>
                                              <p:pRg st="7" end="7"/>
                                            </p:txEl>
                                          </p:spTgt>
                                        </p:tgtEl>
                                        <p:attrNameLst>
                                          <p:attrName/>
                                        </p:attrNameLst>
                                      </p:cBhvr>
                                    </p:anim>
                                  </p:childTnLst>
                                </p:cTn>
                              </p:par>
                              <p:par>
                                <p:cTn id="37" presetID="24"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to="" calcmode="lin" valueType="num">
                                      <p:cBhvr>
                                        <p:cTn id="39" dur="1" fill="hold"/>
                                        <p:tgtEl>
                                          <p:spTgt spid="3">
                                            <p:txEl>
                                              <p:pRg st="8" end="8"/>
                                            </p:txEl>
                                          </p:spTgt>
                                        </p:tgtEl>
                                        <p:attrNameLst>
                                          <p:attrName/>
                                        </p:attrNameLst>
                                      </p:cBhvr>
                                    </p:anim>
                                  </p:childTnLst>
                                </p:cTn>
                              </p:par>
                              <p:par>
                                <p:cTn id="40" presetID="24" presetClass="entr" presetSubtype="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 to="" calcmode="lin" valueType="num">
                                      <p:cBhvr>
                                        <p:cTn id="42" dur="1" fill="hold"/>
                                        <p:tgtEl>
                                          <p:spTgt spid="3">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A1529D-BFEA-4DEF-9F80-7C0CCCF52B67}"/>
              </a:ext>
            </a:extLst>
          </p:cNvPr>
          <p:cNvSpPr>
            <a:spLocks noGrp="1"/>
          </p:cNvSpPr>
          <p:nvPr>
            <p:ph idx="1"/>
          </p:nvPr>
        </p:nvSpPr>
        <p:spPr>
          <a:xfrm>
            <a:off x="0" y="0"/>
            <a:ext cx="12192000" cy="6858000"/>
          </a:xfrm>
        </p:spPr>
        <p:txBody>
          <a:bodyPr/>
          <a:lstStyle/>
          <a:p>
            <a:r>
              <a:rPr lang="en-US" dirty="0"/>
              <a:t>The style appropriate to one situation would not be appropriate to the other.</a:t>
            </a:r>
          </a:p>
          <a:p>
            <a:r>
              <a:rPr lang="en-US" dirty="0"/>
              <a:t>Various kinds of writing have distinct stylistic traits, such as technical writing style.</a:t>
            </a:r>
          </a:p>
          <a:p>
            <a:r>
              <a:rPr lang="en-US" dirty="0"/>
              <a:t>Style can be formal or informal</a:t>
            </a:r>
          </a:p>
          <a:p>
            <a:r>
              <a:rPr lang="en-US" dirty="0">
                <a:solidFill>
                  <a:srgbClr val="F020A6"/>
                </a:solidFill>
              </a:rPr>
              <a:t>Formal</a:t>
            </a:r>
            <a:r>
              <a:rPr lang="en-US" dirty="0"/>
              <a:t>: (pointing to certain material that is </a:t>
            </a:r>
            <a:r>
              <a:rPr lang="en-US" u="sng" dirty="0"/>
              <a:t>clearly formal</a:t>
            </a:r>
            <a:r>
              <a:rPr lang="en-US" dirty="0"/>
              <a:t>, such as scholarly and scientific articles in professional journals) By using such techniques as the active voice whenever possible, sentence variety, and subordination, a writer can make formal writing lively and interesting</a:t>
            </a:r>
          </a:p>
          <a:p>
            <a:r>
              <a:rPr lang="en-US" dirty="0">
                <a:solidFill>
                  <a:srgbClr val="F020A6"/>
                </a:solidFill>
              </a:rPr>
              <a:t>Informal</a:t>
            </a:r>
            <a:r>
              <a:rPr lang="en-US" dirty="0"/>
              <a:t>: a relaxed and colloquial way of writing standard English; found in most personal e-mail and in some business correspondence, blogs, and promotional writing; the tone is more personal than in formal writing</a:t>
            </a:r>
          </a:p>
          <a:p>
            <a:r>
              <a:rPr lang="en-US" dirty="0"/>
              <a:t>Attempting to impress readers with a flashy writing style can lead to affectation; attempting to impress them with scientific objectivity can produce a style that is dull and lifeless. </a:t>
            </a:r>
            <a:r>
              <a:rPr lang="en-US" u="sng" dirty="0">
                <a:solidFill>
                  <a:srgbClr val="00B050"/>
                </a:solidFill>
              </a:rPr>
              <a:t>Technical writing need be neither affected nor dull.</a:t>
            </a:r>
          </a:p>
          <a:p>
            <a:r>
              <a:rPr lang="en-US" dirty="0"/>
              <a:t>It can and should be simple, clear, direct, even interesting—the key is to master basic writing skills and always to keep your readers in mind.</a:t>
            </a:r>
            <a:endParaRPr lang="en-US" u="sng" dirty="0">
              <a:solidFill>
                <a:srgbClr val="00B050"/>
              </a:solidFill>
            </a:endParaRPr>
          </a:p>
        </p:txBody>
      </p:sp>
    </p:spTree>
    <p:extLst>
      <p:ext uri="{BB962C8B-B14F-4D97-AF65-F5344CB8AC3E}">
        <p14:creationId xmlns:p14="http://schemas.microsoft.com/office/powerpoint/2010/main" val="270509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ox(i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ircle(in)">
                                      <p:cBhvr>
                                        <p:cTn id="20" dur="2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3" presetClass="entr" presetSubtype="16"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plus(in)">
                                      <p:cBhvr>
                                        <p:cTn id="30" dur="2000"/>
                                        <p:tgtEl>
                                          <p:spTgt spid="3">
                                            <p:txEl>
                                              <p:pRg st="5" end="5"/>
                                            </p:txEl>
                                          </p:spTgt>
                                        </p:tgtEl>
                                      </p:cBhvr>
                                    </p:animEffect>
                                  </p:childTnLst>
                                </p:cTn>
                              </p:par>
                              <p:par>
                                <p:cTn id="31" presetID="13" presetClass="entr" presetSubtype="16"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plus(in)">
                                      <p:cBhvr>
                                        <p:cTn id="3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5AFD-F0AE-4E34-A013-B5DE47CD9ADE}"/>
              </a:ext>
            </a:extLst>
          </p:cNvPr>
          <p:cNvSpPr>
            <a:spLocks noGrp="1"/>
          </p:cNvSpPr>
          <p:nvPr>
            <p:ph type="title"/>
          </p:nvPr>
        </p:nvSpPr>
        <p:spPr>
          <a:xfrm>
            <a:off x="913795" y="0"/>
            <a:ext cx="10353762" cy="1338470"/>
          </a:xfrm>
        </p:spPr>
        <p:txBody>
          <a:bodyPr/>
          <a:lstStyle/>
          <a:p>
            <a:r>
              <a:rPr lang="en-US" dirty="0">
                <a:latin typeface="Goudy Old Style" pitchFamily="18" charset="0"/>
              </a:rPr>
              <a:t>Technical Writing Style</a:t>
            </a:r>
          </a:p>
        </p:txBody>
      </p:sp>
      <p:sp>
        <p:nvSpPr>
          <p:cNvPr id="3" name="Content Placeholder 2">
            <a:extLst>
              <a:ext uri="{FF2B5EF4-FFF2-40B4-BE49-F238E27FC236}">
                <a16:creationId xmlns:a16="http://schemas.microsoft.com/office/drawing/2014/main" id="{469F9B3B-7136-413E-9A39-70927A4ECFEE}"/>
              </a:ext>
            </a:extLst>
          </p:cNvPr>
          <p:cNvSpPr>
            <a:spLocks noGrp="1"/>
          </p:cNvSpPr>
          <p:nvPr>
            <p:ph idx="1"/>
          </p:nvPr>
        </p:nvSpPr>
        <p:spPr>
          <a:xfrm>
            <a:off x="0" y="1232452"/>
            <a:ext cx="12192000" cy="5625548"/>
          </a:xfrm>
        </p:spPr>
        <p:txBody>
          <a:bodyPr>
            <a:normAutofit lnSpcReduction="10000"/>
          </a:bodyPr>
          <a:lstStyle/>
          <a:p>
            <a:r>
              <a:rPr lang="en-US" dirty="0"/>
              <a:t>The goal of technical writing is to enable readers to use a technology or understand a process or concept</a:t>
            </a:r>
          </a:p>
          <a:p>
            <a:r>
              <a:rPr lang="en-US" dirty="0"/>
              <a:t>The subject matter is more important than the writer’s voice</a:t>
            </a:r>
          </a:p>
          <a:p>
            <a:r>
              <a:rPr lang="en-US" dirty="0"/>
              <a:t>Uses an objective, not a subjective, tone</a:t>
            </a:r>
          </a:p>
          <a:p>
            <a:r>
              <a:rPr lang="en-US" dirty="0"/>
              <a:t>The writing style is direct and concise</a:t>
            </a:r>
          </a:p>
          <a:p>
            <a:r>
              <a:rPr lang="en-US" dirty="0"/>
              <a:t>Emphasizing exactness and clarity rather than elegance or allusiveness</a:t>
            </a:r>
          </a:p>
          <a:p>
            <a:r>
              <a:rPr lang="en-US" dirty="0"/>
              <a:t>Uses figurative language only when a </a:t>
            </a:r>
            <a:r>
              <a:rPr lang="en-US" u="sng" dirty="0"/>
              <a:t>figure of speech </a:t>
            </a:r>
            <a:r>
              <a:rPr lang="en-US" dirty="0"/>
              <a:t>would facilitate understanding</a:t>
            </a:r>
          </a:p>
          <a:p>
            <a:r>
              <a:rPr lang="en-US" dirty="0"/>
              <a:t>Audiences may be inexperienced and the procedures described may involve hazardous material or equipment; hence clarity becomes an ethical as well as a stylistic concern.</a:t>
            </a:r>
          </a:p>
          <a:p>
            <a:r>
              <a:rPr lang="en-US" dirty="0"/>
              <a:t>The writers can use visuals as well as layout and design to enhance clarity, providing the reader with both text and visual information. </a:t>
            </a:r>
          </a:p>
          <a:p>
            <a:r>
              <a:rPr lang="en-US" dirty="0"/>
              <a:t>Technical writing style uses a technical vocabulary appropriate for the reader</a:t>
            </a:r>
          </a:p>
        </p:txBody>
      </p:sp>
    </p:spTree>
    <p:extLst>
      <p:ext uri="{BB962C8B-B14F-4D97-AF65-F5344CB8AC3E}">
        <p14:creationId xmlns:p14="http://schemas.microsoft.com/office/powerpoint/2010/main" val="37081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to="" calcmode="lin" valueType="num">
                                      <p:cBhvr>
                                        <p:cTn id="13" dur="1" fill="hold"/>
                                        <p:tgtEl>
                                          <p:spTgt spid="3">
                                            <p:txEl>
                                              <p:pRg st="2" end="2"/>
                                            </p:txEl>
                                          </p:spTgt>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to="" calcmode="lin" valueType="num">
                                      <p:cBhvr>
                                        <p:cTn id="16" dur="1" fill="hold"/>
                                        <p:tgtEl>
                                          <p:spTgt spid="3">
                                            <p:txEl>
                                              <p:pRg st="3" end="3"/>
                                            </p:txEl>
                                          </p:spTgt>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to="" calcmode="lin" valueType="num">
                                      <p:cBhvr>
                                        <p:cTn id="19" dur="1" fill="hold"/>
                                        <p:tgtEl>
                                          <p:spTgt spid="3">
                                            <p:txEl>
                                              <p:pRg st="4" end="4"/>
                                            </p:txEl>
                                          </p:spTgt>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to="" calcmode="lin" valueType="num">
                                      <p:cBhvr>
                                        <p:cTn id="22" dur="1" fill="hold"/>
                                        <p:tgtEl>
                                          <p:spTgt spid="3">
                                            <p:txEl>
                                              <p:pRg st="5" end="5"/>
                                            </p:txEl>
                                          </p:spTgt>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to="" calcmode="lin" valueType="num">
                                      <p:cBhvr>
                                        <p:cTn id="25" dur="1" fill="hold"/>
                                        <p:tgtEl>
                                          <p:spTgt spid="3">
                                            <p:txEl>
                                              <p:pRg st="6" end="6"/>
                                            </p:txEl>
                                          </p:spTgt>
                                        </p:tgtEl>
                                        <p:attrNameLst>
                                          <p:attrName/>
                                        </p:attrNameLst>
                                      </p:cBhvr>
                                    </p:anim>
                                  </p:childTnLst>
                                </p:cTn>
                              </p:par>
                              <p:par>
                                <p:cTn id="26" presetID="24"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 to="" calcmode="lin" valueType="num">
                                      <p:cBhvr>
                                        <p:cTn id="28" dur="1" fill="hold"/>
                                        <p:tgtEl>
                                          <p:spTgt spid="3">
                                            <p:txEl>
                                              <p:pRg st="7" end="7"/>
                                            </p:txEl>
                                          </p:spTgt>
                                        </p:tgtEl>
                                        <p:attrNameLst>
                                          <p:attrName/>
                                        </p:attrNameLst>
                                      </p:cBhvr>
                                    </p:anim>
                                  </p:childTnLst>
                                </p:cTn>
                              </p:par>
                              <p:par>
                                <p:cTn id="29" presetID="24"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to="" calcmode="lin" valueType="num">
                                      <p:cBhvr>
                                        <p:cTn id="31" dur="1" fill="hold"/>
                                        <p:tgtEl>
                                          <p:spTgt spid="3">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3A7EB-7DEE-44F2-AA3C-F478430DAF4A}"/>
              </a:ext>
            </a:extLst>
          </p:cNvPr>
          <p:cNvSpPr>
            <a:spLocks noGrp="1"/>
          </p:cNvSpPr>
          <p:nvPr>
            <p:ph type="title"/>
          </p:nvPr>
        </p:nvSpPr>
        <p:spPr>
          <a:xfrm>
            <a:off x="0" y="165100"/>
            <a:ext cx="5462499" cy="802308"/>
          </a:xfrm>
        </p:spPr>
        <p:txBody>
          <a:bodyPr>
            <a:normAutofit fontScale="90000"/>
          </a:bodyPr>
          <a:lstStyle/>
          <a:p>
            <a:r>
              <a:rPr lang="en-US" dirty="0"/>
              <a:t>Developing an Effective Style</a:t>
            </a:r>
          </a:p>
        </p:txBody>
      </p:sp>
      <p:sp>
        <p:nvSpPr>
          <p:cNvPr id="3" name="Content Placeholder 2">
            <a:extLst>
              <a:ext uri="{FF2B5EF4-FFF2-40B4-BE49-F238E27FC236}">
                <a16:creationId xmlns:a16="http://schemas.microsoft.com/office/drawing/2014/main" id="{36303B8D-AB43-481B-92D6-CD01BFCD3E04}"/>
              </a:ext>
            </a:extLst>
          </p:cNvPr>
          <p:cNvSpPr>
            <a:spLocks noGrp="1"/>
          </p:cNvSpPr>
          <p:nvPr>
            <p:ph idx="1"/>
          </p:nvPr>
        </p:nvSpPr>
        <p:spPr>
          <a:xfrm>
            <a:off x="1" y="1073426"/>
            <a:ext cx="5462500" cy="5784574"/>
          </a:xfrm>
        </p:spPr>
        <p:txBody>
          <a:bodyPr>
            <a:normAutofit fontScale="77500" lnSpcReduction="20000"/>
          </a:bodyPr>
          <a:lstStyle/>
          <a:p>
            <a:r>
              <a:rPr lang="en-US" dirty="0">
                <a:solidFill>
                  <a:srgbClr val="F020A6"/>
                </a:solidFill>
              </a:rPr>
              <a:t>Use the active voice</a:t>
            </a:r>
            <a:r>
              <a:rPr lang="en-US" dirty="0"/>
              <a:t>—not exclusively but as much as possible without allowing your writing to become awkward or illogical. </a:t>
            </a:r>
          </a:p>
          <a:p>
            <a:r>
              <a:rPr lang="en-US" dirty="0"/>
              <a:t>Use parallel structure whenever a sentence or list presents two or more thoughts of equal importance. </a:t>
            </a:r>
          </a:p>
          <a:p>
            <a:r>
              <a:rPr lang="en-US" dirty="0"/>
              <a:t>Vary sentence structure to avoid a monotonous style. </a:t>
            </a:r>
          </a:p>
          <a:p>
            <a:r>
              <a:rPr lang="en-US" dirty="0"/>
              <a:t>Avoid stating positive thoughts in negative terms (write “40 percent responded” instead of “60 percent failed to respond”).</a:t>
            </a:r>
          </a:p>
          <a:p>
            <a:r>
              <a:rPr lang="en-US" dirty="0"/>
              <a:t>Use plain language, and positive writing. </a:t>
            </a:r>
          </a:p>
          <a:p>
            <a:r>
              <a:rPr lang="en-US" dirty="0"/>
              <a:t>Concentrate on achieving the proper balance between emphasis and subordination.</a:t>
            </a:r>
          </a:p>
          <a:p>
            <a:r>
              <a:rPr lang="en-US" dirty="0">
                <a:solidFill>
                  <a:srgbClr val="F020A6"/>
                </a:solidFill>
              </a:rPr>
              <a:t>Use Powerful Wor</a:t>
            </a:r>
            <a:r>
              <a:rPr lang="en-US" dirty="0"/>
              <a:t>ds: Verbs are your friends. They will happily carry your meaning if you select the correct ones. Verbs enliven your writing and turn passive statements into active ones, if you pick them from the active side of the family. And don't stop at active verbs; select colorful, precise, and vibrant ones.</a:t>
            </a:r>
          </a:p>
        </p:txBody>
      </p:sp>
      <p:pic>
        <p:nvPicPr>
          <p:cNvPr id="5" name="Picture 4">
            <a:extLst>
              <a:ext uri="{FF2B5EF4-FFF2-40B4-BE49-F238E27FC236}">
                <a16:creationId xmlns:a16="http://schemas.microsoft.com/office/drawing/2014/main" id="{B436B33B-79FF-4AE2-84F5-AA15BAE98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02" y="0"/>
            <a:ext cx="6729498" cy="6857999"/>
          </a:xfrm>
          <a:prstGeom prst="rect">
            <a:avLst/>
          </a:prstGeom>
        </p:spPr>
      </p:pic>
    </p:spTree>
    <p:extLst>
      <p:ext uri="{BB962C8B-B14F-4D97-AF65-F5344CB8AC3E}">
        <p14:creationId xmlns:p14="http://schemas.microsoft.com/office/powerpoint/2010/main" val="334455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to="" calcmode="lin" valueType="num">
                                      <p:cBhvr>
                                        <p:cTn id="13" dur="1" fill="hold"/>
                                        <p:tgtEl>
                                          <p:spTgt spid="3">
                                            <p:txEl>
                                              <p:pRg st="2" end="2"/>
                                            </p:txEl>
                                          </p:spTgt>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to="" calcmode="lin" valueType="num">
                                      <p:cBhvr>
                                        <p:cTn id="16" dur="1" fill="hold"/>
                                        <p:tgtEl>
                                          <p:spTgt spid="3">
                                            <p:txEl>
                                              <p:pRg st="3" end="3"/>
                                            </p:txEl>
                                          </p:spTgt>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to="" calcmode="lin" valueType="num">
                                      <p:cBhvr>
                                        <p:cTn id="19" dur="1" fill="hold"/>
                                        <p:tgtEl>
                                          <p:spTgt spid="3">
                                            <p:txEl>
                                              <p:pRg st="4" end="4"/>
                                            </p:txEl>
                                          </p:spTgt>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to="" calcmode="lin" valueType="num">
                                      <p:cBhvr>
                                        <p:cTn id="22" dur="1" fill="hold"/>
                                        <p:tgtEl>
                                          <p:spTgt spid="3">
                                            <p:txEl>
                                              <p:pRg st="5" end="5"/>
                                            </p:txEl>
                                          </p:spTgt>
                                        </p:tgtEl>
                                        <p:attrNameLst>
                                          <p:attrName/>
                                        </p:attrNameLst>
                                      </p:cBhvr>
                                    </p:anim>
                                  </p:childTnLst>
                                </p:cTn>
                              </p:par>
                              <p:par>
                                <p:cTn id="23" presetID="24"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to="" calcmode="lin" valueType="num">
                                      <p:cBhvr>
                                        <p:cTn id="25" dur="1" fill="hold"/>
                                        <p:tgtEl>
                                          <p:spTgt spid="3">
                                            <p:txEl>
                                              <p:pRg st="6" end="6"/>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circle(in)">
                                      <p:cBhvr>
                                        <p:cTn id="3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D93D-F8A8-4AEC-BE77-6DDF390E1263}"/>
              </a:ext>
            </a:extLst>
          </p:cNvPr>
          <p:cNvSpPr>
            <a:spLocks noGrp="1"/>
          </p:cNvSpPr>
          <p:nvPr>
            <p:ph type="title"/>
          </p:nvPr>
        </p:nvSpPr>
        <p:spPr>
          <a:xfrm>
            <a:off x="0" y="0"/>
            <a:ext cx="12192000" cy="1866900"/>
          </a:xfrm>
        </p:spPr>
        <p:txBody>
          <a:bodyPr/>
          <a:lstStyle/>
          <a:p>
            <a:r>
              <a:rPr lang="en-US" dirty="0">
                <a:solidFill>
                  <a:srgbClr val="F020A6"/>
                </a:solidFill>
                <a:latin typeface="Horseshoes And Lemonade" pitchFamily="2" charset="0"/>
              </a:rPr>
              <a:t>Why does style matter? </a:t>
            </a:r>
          </a:p>
        </p:txBody>
      </p:sp>
      <p:sp>
        <p:nvSpPr>
          <p:cNvPr id="3" name="Content Placeholder 2">
            <a:extLst>
              <a:ext uri="{FF2B5EF4-FFF2-40B4-BE49-F238E27FC236}">
                <a16:creationId xmlns:a16="http://schemas.microsoft.com/office/drawing/2014/main" id="{F5867DDB-D5D5-4163-A70C-895883BBA50F}"/>
              </a:ext>
            </a:extLst>
          </p:cNvPr>
          <p:cNvSpPr>
            <a:spLocks noGrp="1"/>
          </p:cNvSpPr>
          <p:nvPr>
            <p:ph idx="1"/>
          </p:nvPr>
        </p:nvSpPr>
        <p:spPr>
          <a:xfrm>
            <a:off x="0" y="1600200"/>
            <a:ext cx="7277100" cy="5133976"/>
          </a:xfrm>
        </p:spPr>
        <p:txBody>
          <a:bodyPr>
            <a:normAutofit/>
          </a:bodyPr>
          <a:lstStyle/>
          <a:p>
            <a:r>
              <a:rPr lang="en-US" sz="3600" dirty="0"/>
              <a:t>To achieve the aim of comfortable, readable writing</a:t>
            </a:r>
          </a:p>
          <a:p>
            <a:r>
              <a:rPr lang="en-US" sz="3600" dirty="0"/>
              <a:t>To make a scientific writing easy to read</a:t>
            </a:r>
          </a:p>
          <a:p>
            <a:r>
              <a:rPr lang="en-US" sz="3600" dirty="0"/>
              <a:t>To make the writing efficient</a:t>
            </a:r>
          </a:p>
          <a:p>
            <a:r>
              <a:rPr lang="en-US" sz="3600" dirty="0"/>
              <a:t>To avoid extra barriers between the message and the readers</a:t>
            </a:r>
          </a:p>
          <a:p>
            <a:endParaRPr lang="en-US" dirty="0"/>
          </a:p>
        </p:txBody>
      </p:sp>
      <p:pic>
        <p:nvPicPr>
          <p:cNvPr id="1026" name="Picture 2" descr="Use the #tools that fit the task. If a simple #word does the trick, use that. If a longer or #technical term works, use that. Whatever you do, don't show off that you're a sesquipedalian (a lover of long words; thanks, Mr. Leonard!). Hold off using  elaborate words like eleemosynary (or or relating to charity; thanks, Mr. Leonard!) and kankedort (a difficult situation; thanks, Ms. Cook! for the perfect moments. #writing #vocabulary #style #word">
            <a:extLst>
              <a:ext uri="{FF2B5EF4-FFF2-40B4-BE49-F238E27FC236}">
                <a16:creationId xmlns:a16="http://schemas.microsoft.com/office/drawing/2014/main" id="{B78866CE-D6D7-4338-A325-F1C562BD7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0" y="1380712"/>
            <a:ext cx="4889499" cy="547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59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heckerboard(across)">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ppt_x"/>
                                          </p:val>
                                        </p:tav>
                                        <p:tav tm="100000">
                                          <p:val>
                                            <p:strVal val="#ppt_x"/>
                                          </p:val>
                                        </p:tav>
                                      </p:tavLst>
                                    </p:anim>
                                    <p:anim calcmode="lin" valueType="num">
                                      <p:cBhvr additive="base">
                                        <p:cTn id="2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0D3E-2388-4C4F-8798-864A0D2249A2}"/>
              </a:ext>
            </a:extLst>
          </p:cNvPr>
          <p:cNvSpPr>
            <a:spLocks noGrp="1"/>
          </p:cNvSpPr>
          <p:nvPr>
            <p:ph type="title"/>
          </p:nvPr>
        </p:nvSpPr>
        <p:spPr>
          <a:xfrm>
            <a:off x="913795" y="0"/>
            <a:ext cx="10353762" cy="1046922"/>
          </a:xfrm>
        </p:spPr>
        <p:txBody>
          <a:bodyPr/>
          <a:lstStyle/>
          <a:p>
            <a:r>
              <a:rPr lang="en-US" dirty="0"/>
              <a:t>The Place of Organization in Writing </a:t>
            </a:r>
          </a:p>
        </p:txBody>
      </p:sp>
      <p:sp>
        <p:nvSpPr>
          <p:cNvPr id="3" name="Content Placeholder 2">
            <a:extLst>
              <a:ext uri="{FF2B5EF4-FFF2-40B4-BE49-F238E27FC236}">
                <a16:creationId xmlns:a16="http://schemas.microsoft.com/office/drawing/2014/main" id="{B8B11778-5083-4245-B7CF-61D8EEAEA0DD}"/>
              </a:ext>
            </a:extLst>
          </p:cNvPr>
          <p:cNvSpPr>
            <a:spLocks noGrp="1"/>
          </p:cNvSpPr>
          <p:nvPr>
            <p:ph idx="1"/>
          </p:nvPr>
        </p:nvSpPr>
        <p:spPr>
          <a:xfrm>
            <a:off x="0" y="1046922"/>
            <a:ext cx="12192000" cy="5811078"/>
          </a:xfrm>
        </p:spPr>
        <p:txBody>
          <a:bodyPr>
            <a:normAutofit/>
          </a:bodyPr>
          <a:lstStyle/>
          <a:p>
            <a:r>
              <a:rPr lang="en-US" sz="2800" b="1" dirty="0">
                <a:solidFill>
                  <a:srgbClr val="F020A6"/>
                </a:solidFill>
              </a:rPr>
              <a:t>Preparation </a:t>
            </a:r>
            <a:r>
              <a:rPr lang="en-US" dirty="0"/>
              <a:t> (Establishing primary </a:t>
            </a:r>
            <a:r>
              <a:rPr lang="en-US" u="sng" dirty="0"/>
              <a:t>purpose</a:t>
            </a:r>
            <a:r>
              <a:rPr lang="en-US" dirty="0"/>
              <a:t>. Assessing </a:t>
            </a:r>
            <a:r>
              <a:rPr lang="en-US" u="sng" dirty="0"/>
              <a:t>audience</a:t>
            </a:r>
            <a:r>
              <a:rPr lang="en-US" dirty="0"/>
              <a:t>. Determining the </a:t>
            </a:r>
            <a:r>
              <a:rPr lang="en-US" u="sng" dirty="0"/>
              <a:t>scope </a:t>
            </a:r>
            <a:r>
              <a:rPr lang="en-US" dirty="0"/>
              <a:t>of the coverage. Choosing the appropriate </a:t>
            </a:r>
            <a:r>
              <a:rPr lang="en-US" u="sng" dirty="0"/>
              <a:t>medium</a:t>
            </a:r>
            <a:r>
              <a:rPr lang="en-US" dirty="0"/>
              <a:t>. </a:t>
            </a:r>
            <a:r>
              <a:rPr lang="en-US" dirty="0">
                <a:solidFill>
                  <a:srgbClr val="FFFF00"/>
                </a:solidFill>
              </a:rPr>
              <a:t>Deciding on </a:t>
            </a:r>
            <a:r>
              <a:rPr lang="en-US" u="sng" dirty="0">
                <a:solidFill>
                  <a:srgbClr val="FFFF00"/>
                </a:solidFill>
              </a:rPr>
              <a:t>format</a:t>
            </a:r>
            <a:r>
              <a:rPr lang="en-US" dirty="0">
                <a:solidFill>
                  <a:srgbClr val="FFFF00"/>
                </a:solidFill>
              </a:rPr>
              <a:t>  and </a:t>
            </a:r>
            <a:r>
              <a:rPr lang="en-US" u="sng" dirty="0">
                <a:solidFill>
                  <a:srgbClr val="FFFF00"/>
                </a:solidFill>
              </a:rPr>
              <a:t>style</a:t>
            </a:r>
            <a:r>
              <a:rPr lang="en-US" dirty="0">
                <a:solidFill>
                  <a:srgbClr val="FFFF00"/>
                </a:solidFill>
              </a:rPr>
              <a:t> of the presentation</a:t>
            </a:r>
            <a:r>
              <a:rPr lang="en-US" dirty="0"/>
              <a:t>.)</a:t>
            </a:r>
          </a:p>
          <a:p>
            <a:r>
              <a:rPr lang="en-US" sz="2800" dirty="0">
                <a:solidFill>
                  <a:srgbClr val="F020A6"/>
                </a:solidFill>
              </a:rPr>
              <a:t>Research</a:t>
            </a:r>
            <a:r>
              <a:rPr lang="en-US" dirty="0"/>
              <a:t> (Surveying a topic using </a:t>
            </a:r>
            <a:r>
              <a:rPr lang="en-US" u="sng" dirty="0"/>
              <a:t>primary and secondary sources</a:t>
            </a:r>
            <a:r>
              <a:rPr lang="en-US" dirty="0"/>
              <a:t>. Carrying out primary and secondary research to develop the content.)</a:t>
            </a:r>
          </a:p>
          <a:p>
            <a:r>
              <a:rPr lang="en-US" sz="3200" b="1" dirty="0">
                <a:solidFill>
                  <a:srgbClr val="FF0000"/>
                </a:solidFill>
                <a:latin typeface="Matura MT Script Capitals" panose="03020802060602070202" pitchFamily="66" charset="0"/>
              </a:rPr>
              <a:t>Organization (</a:t>
            </a:r>
            <a:r>
              <a:rPr lang="en-US" sz="2400" b="1" dirty="0">
                <a:solidFill>
                  <a:srgbClr val="FF0000"/>
                </a:solidFill>
                <a:latin typeface="Matura MT Script Capitals" panose="03020802060602070202" pitchFamily="66" charset="0"/>
              </a:rPr>
              <a:t>D</a:t>
            </a:r>
            <a:r>
              <a:rPr lang="en-US" sz="2400" dirty="0"/>
              <a:t>etermining the best way to structure ideas. </a:t>
            </a:r>
            <a:r>
              <a:rPr lang="en-US" sz="3200" dirty="0">
                <a:solidFill>
                  <a:schemeClr val="tx1"/>
                </a:solidFill>
              </a:rPr>
              <a:t>Presenting the collected materials. Choosing the best </a:t>
            </a:r>
            <a:r>
              <a:rPr lang="en-US" sz="3200" u="sng" dirty="0">
                <a:solidFill>
                  <a:schemeClr val="tx1"/>
                </a:solidFill>
              </a:rPr>
              <a:t>method of development</a:t>
            </a:r>
            <a:r>
              <a:rPr lang="en-US" sz="3200" dirty="0">
                <a:solidFill>
                  <a:schemeClr val="tx1"/>
                </a:solidFill>
              </a:rPr>
              <a:t>. </a:t>
            </a:r>
            <a:r>
              <a:rPr lang="en-US" sz="3200" u="sng" dirty="0">
                <a:solidFill>
                  <a:schemeClr val="tx1"/>
                </a:solidFill>
              </a:rPr>
              <a:t>Outlining</a:t>
            </a:r>
            <a:r>
              <a:rPr lang="en-US" sz="3200" dirty="0">
                <a:solidFill>
                  <a:schemeClr val="tx1"/>
                </a:solidFill>
              </a:rPr>
              <a:t>. </a:t>
            </a:r>
            <a:r>
              <a:rPr lang="en-US" sz="3200" u="sng" dirty="0">
                <a:solidFill>
                  <a:schemeClr val="tx1"/>
                </a:solidFill>
              </a:rPr>
              <a:t>Layout and Design</a:t>
            </a:r>
            <a:r>
              <a:rPr lang="en-US" sz="3200" dirty="0">
                <a:solidFill>
                  <a:schemeClr val="tx1"/>
                </a:solidFill>
              </a:rPr>
              <a:t>. Formatting (how the  text looks)</a:t>
            </a:r>
            <a:r>
              <a:rPr lang="en-US" sz="3200" dirty="0">
                <a:solidFill>
                  <a:srgbClr val="FF0000"/>
                </a:solidFill>
              </a:rPr>
              <a:t>)</a:t>
            </a:r>
            <a:endParaRPr lang="en-US" sz="3200" b="1" dirty="0">
              <a:solidFill>
                <a:srgbClr val="FF0000"/>
              </a:solidFill>
            </a:endParaRPr>
          </a:p>
          <a:p>
            <a:r>
              <a:rPr lang="en-US" sz="2800" dirty="0">
                <a:solidFill>
                  <a:srgbClr val="FF0000"/>
                </a:solidFill>
              </a:rPr>
              <a:t>Writing</a:t>
            </a:r>
            <a:r>
              <a:rPr lang="en-US" sz="2800" dirty="0">
                <a:solidFill>
                  <a:srgbClr val="7030A0"/>
                </a:solidFill>
              </a:rPr>
              <a:t>  </a:t>
            </a:r>
            <a:r>
              <a:rPr lang="en-US" dirty="0"/>
              <a:t>(Expanding the outline into the sentences and paragraphs. Preparing </a:t>
            </a:r>
            <a:r>
              <a:rPr lang="en-US" u="sng" dirty="0"/>
              <a:t>a rough draft</a:t>
            </a:r>
            <a:r>
              <a:rPr lang="en-US" dirty="0"/>
              <a:t>.)</a:t>
            </a:r>
          </a:p>
          <a:p>
            <a:r>
              <a:rPr lang="en-US" sz="2800" dirty="0">
                <a:solidFill>
                  <a:srgbClr val="002060"/>
                </a:solidFill>
              </a:rPr>
              <a:t>Revision</a:t>
            </a:r>
            <a:r>
              <a:rPr lang="en-US" dirty="0">
                <a:solidFill>
                  <a:srgbClr val="002060"/>
                </a:solidFill>
              </a:rPr>
              <a:t> </a:t>
            </a:r>
            <a:r>
              <a:rPr lang="en-US" dirty="0"/>
              <a:t>(Reading and evaluating the draft. Checking for unity and coherence, accuracy, completeness, and effectiveness in achieving your purpose and meeting your readers’ needs and expectations. </a:t>
            </a:r>
            <a:r>
              <a:rPr lang="en-US" u="sng" dirty="0"/>
              <a:t>Proofreading</a:t>
            </a:r>
            <a:r>
              <a:rPr lang="en-US" dirty="0"/>
              <a:t> for mechanical errors like, punctuation and spelling.)</a:t>
            </a:r>
          </a:p>
        </p:txBody>
      </p:sp>
      <p:sp>
        <p:nvSpPr>
          <p:cNvPr id="4" name="Freeform: Shape 3">
            <a:extLst>
              <a:ext uri="{FF2B5EF4-FFF2-40B4-BE49-F238E27FC236}">
                <a16:creationId xmlns:a16="http://schemas.microsoft.com/office/drawing/2014/main" id="{81ABA46B-52FC-4698-B6D3-FF9808FBB03E}"/>
              </a:ext>
            </a:extLst>
          </p:cNvPr>
          <p:cNvSpPr/>
          <p:nvPr/>
        </p:nvSpPr>
        <p:spPr>
          <a:xfrm>
            <a:off x="10840278" y="3193774"/>
            <a:ext cx="914400" cy="2409346"/>
          </a:xfrm>
          <a:custGeom>
            <a:avLst/>
            <a:gdLst>
              <a:gd name="connsiteX0" fmla="*/ 0 w 650079"/>
              <a:gd name="connsiteY0" fmla="*/ 0 h 2409346"/>
              <a:gd name="connsiteX1" fmla="*/ 636105 w 650079"/>
              <a:gd name="connsiteY1" fmla="*/ 993913 h 2409346"/>
              <a:gd name="connsiteX2" fmla="*/ 437322 w 650079"/>
              <a:gd name="connsiteY2" fmla="*/ 2319130 h 2409346"/>
              <a:gd name="connsiteX3" fmla="*/ 410818 w 650079"/>
              <a:gd name="connsiteY3" fmla="*/ 2292626 h 2409346"/>
              <a:gd name="connsiteX4" fmla="*/ 437322 w 650079"/>
              <a:gd name="connsiteY4" fmla="*/ 2305878 h 2409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079" h="2409346">
                <a:moveTo>
                  <a:pt x="0" y="0"/>
                </a:moveTo>
                <a:cubicBezTo>
                  <a:pt x="281609" y="303695"/>
                  <a:pt x="563218" y="607391"/>
                  <a:pt x="636105" y="993913"/>
                </a:cubicBezTo>
                <a:cubicBezTo>
                  <a:pt x="708992" y="1380435"/>
                  <a:pt x="474870" y="2102678"/>
                  <a:pt x="437322" y="2319130"/>
                </a:cubicBezTo>
                <a:cubicBezTo>
                  <a:pt x="399774" y="2535582"/>
                  <a:pt x="410818" y="2294835"/>
                  <a:pt x="410818" y="2292626"/>
                </a:cubicBezTo>
                <a:cubicBezTo>
                  <a:pt x="410818" y="2290417"/>
                  <a:pt x="424070" y="2298147"/>
                  <a:pt x="437322" y="2305878"/>
                </a:cubicBezTo>
              </a:path>
            </a:pathLst>
          </a:custGeom>
          <a:solidFill>
            <a:srgbClr val="00206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Right Bracket 4">
            <a:extLst>
              <a:ext uri="{FF2B5EF4-FFF2-40B4-BE49-F238E27FC236}">
                <a16:creationId xmlns:a16="http://schemas.microsoft.com/office/drawing/2014/main" id="{1CF9DEE3-536C-4B75-A672-9AA695A1E65D}"/>
              </a:ext>
            </a:extLst>
          </p:cNvPr>
          <p:cNvSpPr/>
          <p:nvPr/>
        </p:nvSpPr>
        <p:spPr>
          <a:xfrm>
            <a:off x="11555896" y="1205948"/>
            <a:ext cx="318052" cy="164326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5308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DCB4-884E-48F3-930E-058CEC26B42F}"/>
              </a:ext>
            </a:extLst>
          </p:cNvPr>
          <p:cNvSpPr>
            <a:spLocks noGrp="1"/>
          </p:cNvSpPr>
          <p:nvPr>
            <p:ph type="title"/>
          </p:nvPr>
        </p:nvSpPr>
        <p:spPr>
          <a:xfrm>
            <a:off x="0" y="0"/>
            <a:ext cx="4279900" cy="1232453"/>
          </a:xfrm>
        </p:spPr>
        <p:txBody>
          <a:bodyPr>
            <a:normAutofit fontScale="90000"/>
          </a:bodyPr>
          <a:lstStyle/>
          <a:p>
            <a:r>
              <a:rPr lang="en-US" dirty="0">
                <a:solidFill>
                  <a:srgbClr val="671752"/>
                </a:solidFill>
                <a:latin typeface="Jangly Bounce" pitchFamily="2" charset="0"/>
                <a:ea typeface="MingLiU_HKSCS-ExtB" pitchFamily="18" charset="-120"/>
              </a:rPr>
              <a:t>Readability Research</a:t>
            </a:r>
          </a:p>
        </p:txBody>
      </p:sp>
      <p:sp>
        <p:nvSpPr>
          <p:cNvPr id="3" name="Content Placeholder 2">
            <a:extLst>
              <a:ext uri="{FF2B5EF4-FFF2-40B4-BE49-F238E27FC236}">
                <a16:creationId xmlns:a16="http://schemas.microsoft.com/office/drawing/2014/main" id="{29D13F21-5E9B-4424-B458-3E102DB7955C}"/>
              </a:ext>
            </a:extLst>
          </p:cNvPr>
          <p:cNvSpPr>
            <a:spLocks noGrp="1"/>
          </p:cNvSpPr>
          <p:nvPr>
            <p:ph idx="1"/>
          </p:nvPr>
        </p:nvSpPr>
        <p:spPr>
          <a:xfrm>
            <a:off x="0" y="1232452"/>
            <a:ext cx="8772939" cy="5625548"/>
          </a:xfrm>
        </p:spPr>
        <p:txBody>
          <a:bodyPr>
            <a:normAutofit/>
          </a:bodyPr>
          <a:lstStyle/>
          <a:p>
            <a:r>
              <a:rPr lang="en-US" sz="2400" b="1" i="0" dirty="0">
                <a:solidFill>
                  <a:schemeClr val="tx1"/>
                </a:solidFill>
                <a:effectLst/>
                <a:latin typeface="Microsoft Himalaya" pitchFamily="2" charset="0"/>
                <a:ea typeface="Microsoft Himalaya" pitchFamily="2" charset="0"/>
                <a:cs typeface="Microsoft Himalaya" pitchFamily="2" charset="0"/>
              </a:rPr>
              <a:t>Readability</a:t>
            </a:r>
            <a:r>
              <a:rPr lang="en-US" sz="2400" b="0" i="0" dirty="0">
                <a:solidFill>
                  <a:schemeClr val="tx1"/>
                </a:solidFill>
                <a:effectLst/>
                <a:latin typeface="Microsoft Himalaya" pitchFamily="2" charset="0"/>
                <a:ea typeface="Microsoft Himalaya" pitchFamily="2" charset="0"/>
                <a:cs typeface="Microsoft Himalaya" pitchFamily="2" charset="0"/>
              </a:rPr>
              <a:t> is a quality of your </a:t>
            </a:r>
            <a:r>
              <a:rPr lang="en-US" sz="2400" b="1" i="0" dirty="0">
                <a:solidFill>
                  <a:schemeClr val="tx1"/>
                </a:solidFill>
                <a:effectLst/>
                <a:latin typeface="Microsoft Himalaya" pitchFamily="2" charset="0"/>
                <a:ea typeface="Microsoft Himalaya" pitchFamily="2" charset="0"/>
                <a:cs typeface="Microsoft Himalaya" pitchFamily="2" charset="0"/>
              </a:rPr>
              <a:t>writing</a:t>
            </a:r>
          </a:p>
          <a:p>
            <a:r>
              <a:rPr lang="en-US" sz="2400" b="0" i="0" dirty="0">
                <a:solidFill>
                  <a:schemeClr val="tx1"/>
                </a:solidFill>
                <a:effectLst/>
                <a:latin typeface="Microsoft Himalaya" pitchFamily="2" charset="0"/>
                <a:ea typeface="Microsoft Himalaya" pitchFamily="2" charset="0"/>
                <a:cs typeface="Microsoft Himalaya" pitchFamily="2" charset="0"/>
              </a:rPr>
              <a:t>It</a:t>
            </a:r>
            <a:r>
              <a:rPr lang="en-US" sz="2400" b="0" i="0" dirty="0">
                <a:solidFill>
                  <a:srgbClr val="202124"/>
                </a:solidFill>
                <a:effectLst/>
                <a:latin typeface="Microsoft Himalaya" pitchFamily="2" charset="0"/>
                <a:ea typeface="Microsoft Himalaya" pitchFamily="2" charset="0"/>
                <a:cs typeface="Microsoft Himalaya" pitchFamily="2" charset="0"/>
              </a:rPr>
              <a:t> </a:t>
            </a:r>
            <a:r>
              <a:rPr lang="en-US" sz="2400" b="0" i="0" dirty="0">
                <a:solidFill>
                  <a:schemeClr val="tx1"/>
                </a:solidFill>
                <a:effectLst/>
                <a:latin typeface="Microsoft Himalaya" pitchFamily="2" charset="0"/>
                <a:ea typeface="Microsoft Himalaya" pitchFamily="2" charset="0"/>
                <a:cs typeface="Microsoft Himalaya" pitchFamily="2" charset="0"/>
              </a:rPr>
              <a:t>is a measure of how easy a piece of text is to read</a:t>
            </a:r>
          </a:p>
          <a:p>
            <a:r>
              <a:rPr lang="en-US" sz="2400" b="0" i="0" dirty="0">
                <a:solidFill>
                  <a:schemeClr val="tx1"/>
                </a:solidFill>
                <a:effectLst/>
                <a:latin typeface="Microsoft Himalaya" pitchFamily="2" charset="0"/>
                <a:ea typeface="Microsoft Himalaya" pitchFamily="2" charset="0"/>
                <a:cs typeface="Microsoft Himalaya" pitchFamily="2" charset="0"/>
              </a:rPr>
              <a:t>Ability of letting sb comprehend the code clearly</a:t>
            </a:r>
          </a:p>
          <a:p>
            <a:r>
              <a:rPr lang="en-US" sz="2400" b="0" i="0" dirty="0">
                <a:solidFill>
                  <a:schemeClr val="tx1"/>
                </a:solidFill>
                <a:effectLst/>
                <a:latin typeface="Microsoft Himalaya" pitchFamily="2" charset="0"/>
                <a:ea typeface="Microsoft Himalaya" pitchFamily="2" charset="0"/>
                <a:cs typeface="Microsoft Himalaya" pitchFamily="2" charset="0"/>
              </a:rPr>
              <a:t>An important part of content management</a:t>
            </a:r>
          </a:p>
          <a:p>
            <a:r>
              <a:rPr lang="en-US" sz="2400" dirty="0">
                <a:solidFill>
                  <a:schemeClr val="tx1"/>
                </a:solidFill>
                <a:effectLst/>
                <a:latin typeface="Microsoft Himalaya" pitchFamily="2" charset="0"/>
                <a:ea typeface="Microsoft Himalaya" pitchFamily="2" charset="0"/>
                <a:cs typeface="Microsoft Himalaya" pitchFamily="2" charset="0"/>
              </a:rPr>
              <a:t>M</a:t>
            </a:r>
            <a:r>
              <a:rPr lang="en-US" sz="2400" b="0" i="0" dirty="0">
                <a:solidFill>
                  <a:schemeClr val="tx1"/>
                </a:solidFill>
                <a:effectLst/>
                <a:latin typeface="Microsoft Himalaya" pitchFamily="2" charset="0"/>
                <a:ea typeface="Microsoft Himalaya" pitchFamily="2" charset="0"/>
                <a:cs typeface="Microsoft Himalaya" pitchFamily="2" charset="0"/>
              </a:rPr>
              <a:t>aking content clear and easy to understand for the largest audience possible</a:t>
            </a:r>
          </a:p>
          <a:p>
            <a:r>
              <a:rPr lang="en-US" sz="2400" b="0" i="0" dirty="0">
                <a:solidFill>
                  <a:schemeClr val="tx1"/>
                </a:solidFill>
                <a:effectLst/>
                <a:latin typeface="Microsoft Himalaya" pitchFamily="2" charset="0"/>
                <a:ea typeface="Microsoft Himalaya" pitchFamily="2" charset="0"/>
                <a:cs typeface="Microsoft Himalaya" pitchFamily="2" charset="0"/>
              </a:rPr>
              <a:t>Focusing on </a:t>
            </a:r>
            <a:r>
              <a:rPr lang="en-US" sz="2400" b="1" i="0" dirty="0">
                <a:solidFill>
                  <a:schemeClr val="tx1"/>
                </a:solidFill>
                <a:effectLst/>
                <a:latin typeface="Microsoft Himalaya" pitchFamily="2" charset="0"/>
                <a:ea typeface="Microsoft Himalaya" pitchFamily="2" charset="0"/>
                <a:cs typeface="Microsoft Himalaya" pitchFamily="2" charset="0"/>
              </a:rPr>
              <a:t>readability</a:t>
            </a:r>
            <a:r>
              <a:rPr lang="en-US" sz="2400" b="0" i="0" dirty="0">
                <a:solidFill>
                  <a:schemeClr val="tx1"/>
                </a:solidFill>
                <a:effectLst/>
                <a:latin typeface="Microsoft Himalaya" pitchFamily="2" charset="0"/>
                <a:ea typeface="Microsoft Himalaya" pitchFamily="2" charset="0"/>
                <a:cs typeface="Microsoft Himalaya" pitchFamily="2" charset="0"/>
              </a:rPr>
              <a:t> increases the chance that the target audience will actually read and interact with the published content </a:t>
            </a:r>
          </a:p>
          <a:p>
            <a:r>
              <a:rPr lang="en-US" sz="2400" b="0" i="0" dirty="0">
                <a:solidFill>
                  <a:srgbClr val="202124"/>
                </a:solidFill>
                <a:effectLst/>
                <a:latin typeface="Microsoft Himalaya" pitchFamily="2" charset="0"/>
                <a:ea typeface="Microsoft Himalaya" pitchFamily="2" charset="0"/>
                <a:cs typeface="Microsoft Himalaya" pitchFamily="2" charset="0"/>
              </a:rPr>
              <a:t> </a:t>
            </a:r>
            <a:r>
              <a:rPr lang="en-US" sz="2400" b="0" i="0" dirty="0">
                <a:solidFill>
                  <a:schemeClr val="tx1"/>
                </a:solidFill>
                <a:effectLst/>
                <a:latin typeface="Microsoft Himalaya" pitchFamily="2" charset="0"/>
                <a:ea typeface="Microsoft Himalaya" pitchFamily="2" charset="0"/>
                <a:cs typeface="Microsoft Himalaya" pitchFamily="2" charset="0"/>
              </a:rPr>
              <a:t>If the </a:t>
            </a:r>
            <a:r>
              <a:rPr lang="en-US" sz="2400" b="1" i="0" dirty="0">
                <a:solidFill>
                  <a:schemeClr val="tx1"/>
                </a:solidFill>
                <a:effectLst/>
                <a:latin typeface="Microsoft Himalaya" pitchFamily="2" charset="0"/>
                <a:ea typeface="Microsoft Himalaya" pitchFamily="2" charset="0"/>
                <a:cs typeface="Microsoft Himalaya" pitchFamily="2" charset="0"/>
              </a:rPr>
              <a:t>readability</a:t>
            </a:r>
            <a:r>
              <a:rPr lang="en-US" sz="2400" b="0" i="0" dirty="0">
                <a:solidFill>
                  <a:schemeClr val="tx1"/>
                </a:solidFill>
                <a:effectLst/>
                <a:latin typeface="Microsoft Himalaya" pitchFamily="2" charset="0"/>
                <a:ea typeface="Microsoft Himalaya" pitchFamily="2" charset="0"/>
                <a:cs typeface="Microsoft Himalaya" pitchFamily="2" charset="0"/>
              </a:rPr>
              <a:t> of your text is high, people will be able to understand your sentences easily</a:t>
            </a:r>
          </a:p>
          <a:p>
            <a:r>
              <a:rPr lang="en-US" sz="2400" dirty="0">
                <a:latin typeface="Microsoft Himalaya" pitchFamily="2" charset="0"/>
                <a:ea typeface="Microsoft Himalaya" pitchFamily="2" charset="0"/>
                <a:cs typeface="Microsoft Himalaya" pitchFamily="2" charset="0"/>
              </a:rPr>
              <a:t>The first stage in acquiring an effective and readable style is to understand the factors which contribute to unreadable writing.</a:t>
            </a:r>
            <a:endParaRPr lang="en-US" sz="2400" dirty="0">
              <a:solidFill>
                <a:schemeClr val="tx1"/>
              </a:solidFill>
              <a:latin typeface="Microsoft Himalaya" pitchFamily="2" charset="0"/>
              <a:ea typeface="Microsoft Himalaya" pitchFamily="2" charset="0"/>
              <a:cs typeface="Microsoft Himalaya" pitchFamily="2" charset="0"/>
            </a:endParaRPr>
          </a:p>
        </p:txBody>
      </p:sp>
      <p:pic>
        <p:nvPicPr>
          <p:cNvPr id="5" name="Picture 4">
            <a:extLst>
              <a:ext uri="{FF2B5EF4-FFF2-40B4-BE49-F238E27FC236}">
                <a16:creationId xmlns:a16="http://schemas.microsoft.com/office/drawing/2014/main" id="{6D35754F-E359-42C9-9272-B8F778C7F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1"/>
            <a:ext cx="5486400" cy="3246783"/>
          </a:xfrm>
          <a:prstGeom prst="rect">
            <a:avLst/>
          </a:prstGeom>
        </p:spPr>
      </p:pic>
    </p:spTree>
    <p:extLst>
      <p:ext uri="{BB962C8B-B14F-4D97-AF65-F5344CB8AC3E}">
        <p14:creationId xmlns:p14="http://schemas.microsoft.com/office/powerpoint/2010/main" val="20125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heckerboard(across)">
                                      <p:cBhvr>
                                        <p:cTn id="12" dur="500"/>
                                        <p:tgtEl>
                                          <p:spTgt spid="3">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heckerboard(across)">
                                      <p:cBhvr>
                                        <p:cTn id="18" dur="500"/>
                                        <p:tgtEl>
                                          <p:spTgt spid="3">
                                            <p:txEl>
                                              <p:pRg st="2" end="2"/>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checkerboard(across)">
                                      <p:cBhvr>
                                        <p:cTn id="21" dur="500"/>
                                        <p:tgtEl>
                                          <p:spTgt spid="3">
                                            <p:txEl>
                                              <p:pRg st="3" end="3"/>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checkerboard(across)">
                                      <p:cBhvr>
                                        <p:cTn id="24" dur="500"/>
                                        <p:tgtEl>
                                          <p:spTgt spid="3">
                                            <p:txEl>
                                              <p:pRg st="4" end="4"/>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checkerboard(across)">
                                      <p:cBhvr>
                                        <p:cTn id="27" dur="500"/>
                                        <p:tgtEl>
                                          <p:spTgt spid="3">
                                            <p:txEl>
                                              <p:pRg st="5" end="5"/>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checkerboard(across)">
                                      <p:cBhvr>
                                        <p:cTn id="30" dur="500"/>
                                        <p:tgtEl>
                                          <p:spTgt spid="3">
                                            <p:txEl>
                                              <p:pRg st="6" end="6"/>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checkerboard(across)">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9F4D-6C62-46B3-91F8-3C5AB9A44F69}"/>
              </a:ext>
            </a:extLst>
          </p:cNvPr>
          <p:cNvSpPr>
            <a:spLocks noGrp="1"/>
          </p:cNvSpPr>
          <p:nvPr>
            <p:ph type="title"/>
          </p:nvPr>
        </p:nvSpPr>
        <p:spPr>
          <a:xfrm>
            <a:off x="913795" y="0"/>
            <a:ext cx="10353762" cy="1285461"/>
          </a:xfrm>
        </p:spPr>
        <p:txBody>
          <a:bodyPr/>
          <a:lstStyle/>
          <a:p>
            <a:r>
              <a:rPr lang="en-US" dirty="0"/>
              <a:t>Writer, Text and Reader</a:t>
            </a:r>
          </a:p>
        </p:txBody>
      </p:sp>
      <p:sp>
        <p:nvSpPr>
          <p:cNvPr id="3" name="Content Placeholder 2">
            <a:extLst>
              <a:ext uri="{FF2B5EF4-FFF2-40B4-BE49-F238E27FC236}">
                <a16:creationId xmlns:a16="http://schemas.microsoft.com/office/drawing/2014/main" id="{36F4A810-5582-404C-B376-EC3C93F9989F}"/>
              </a:ext>
            </a:extLst>
          </p:cNvPr>
          <p:cNvSpPr>
            <a:spLocks noGrp="1"/>
          </p:cNvSpPr>
          <p:nvPr>
            <p:ph idx="1"/>
          </p:nvPr>
        </p:nvSpPr>
        <p:spPr>
          <a:xfrm>
            <a:off x="0" y="1308100"/>
            <a:ext cx="6917635" cy="5549900"/>
          </a:xfrm>
        </p:spPr>
        <p:txBody>
          <a:bodyPr>
            <a:normAutofit/>
          </a:bodyPr>
          <a:lstStyle/>
          <a:p>
            <a:r>
              <a:rPr lang="en-US" dirty="0">
                <a:latin typeface="Sitka Heading" pitchFamily="2" charset="0"/>
              </a:rPr>
              <a:t>3 interrelated factors that impact readability</a:t>
            </a:r>
          </a:p>
          <a:p>
            <a:r>
              <a:rPr lang="en-US" dirty="0">
                <a:solidFill>
                  <a:srgbClr val="F020A6"/>
                </a:solidFill>
                <a:latin typeface="Sitka Heading" pitchFamily="2" charset="0"/>
              </a:rPr>
              <a:t>the writer</a:t>
            </a:r>
            <a:r>
              <a:rPr lang="en-US" dirty="0">
                <a:latin typeface="Sitka Heading" pitchFamily="2" charset="0"/>
              </a:rPr>
              <a:t>, principally by careful selection of material, by organization, signposting and variation of emphasis, affects the readability of the text. </a:t>
            </a:r>
          </a:p>
          <a:p>
            <a:r>
              <a:rPr lang="en-US" dirty="0">
                <a:latin typeface="Sitka Heading" pitchFamily="2" charset="0"/>
              </a:rPr>
              <a:t>Both the language (structures and vocabulary) and the physical appearance (layout, headings, white space) contribute to the efficiency of the communication. (</a:t>
            </a:r>
            <a:r>
              <a:rPr lang="en-US" dirty="0">
                <a:solidFill>
                  <a:srgbClr val="F020A6"/>
                </a:solidFill>
                <a:latin typeface="Sitka Heading" pitchFamily="2" charset="0"/>
              </a:rPr>
              <a:t>the text</a:t>
            </a:r>
            <a:r>
              <a:rPr lang="en-US" dirty="0">
                <a:latin typeface="Sitka Heading" pitchFamily="2" charset="0"/>
              </a:rPr>
              <a:t>)</a:t>
            </a:r>
          </a:p>
          <a:p>
            <a:r>
              <a:rPr lang="en-US" dirty="0">
                <a:latin typeface="Sitka Heading" pitchFamily="2" charset="0"/>
              </a:rPr>
              <a:t>the readers’ motivation and attitudes contribute to their responses to the text; whether readers find what they expect to find in a text affects their attitudes, and therefore the text’s readability.</a:t>
            </a:r>
          </a:p>
        </p:txBody>
      </p:sp>
      <p:pic>
        <p:nvPicPr>
          <p:cNvPr id="5" name="Picture 4">
            <a:extLst>
              <a:ext uri="{FF2B5EF4-FFF2-40B4-BE49-F238E27FC236}">
                <a16:creationId xmlns:a16="http://schemas.microsoft.com/office/drawing/2014/main" id="{45A33A42-E60E-4E21-BB3D-1265DA8C9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635" y="1285460"/>
            <a:ext cx="5263717" cy="5572539"/>
          </a:xfrm>
          <a:prstGeom prst="rect">
            <a:avLst/>
          </a:prstGeom>
        </p:spPr>
      </p:pic>
    </p:spTree>
    <p:extLst>
      <p:ext uri="{BB962C8B-B14F-4D97-AF65-F5344CB8AC3E}">
        <p14:creationId xmlns:p14="http://schemas.microsoft.com/office/powerpoint/2010/main" val="73192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heel(4)">
                                      <p:cBhvr>
                                        <p:cTn id="13" dur="2000"/>
                                        <p:tgtEl>
                                          <p:spTgt spid="3">
                                            <p:txEl>
                                              <p:pRg st="1" end="1"/>
                                            </p:txEl>
                                          </p:spTgt>
                                        </p:tgtEl>
                                      </p:cBhvr>
                                    </p:animEffect>
                                  </p:childTnLst>
                                </p:cTn>
                              </p:par>
                              <p:par>
                                <p:cTn id="14" presetID="21"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heel(4)">
                                      <p:cBhvr>
                                        <p:cTn id="16" dur="2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slide(fromBottom)">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3FEA-A1CC-4B90-9B5F-BC5B11833126}"/>
              </a:ext>
            </a:extLst>
          </p:cNvPr>
          <p:cNvSpPr>
            <a:spLocks noGrp="1"/>
          </p:cNvSpPr>
          <p:nvPr>
            <p:ph type="title"/>
          </p:nvPr>
        </p:nvSpPr>
        <p:spPr>
          <a:xfrm>
            <a:off x="913795" y="0"/>
            <a:ext cx="10353762" cy="834887"/>
          </a:xfrm>
        </p:spPr>
        <p:txBody>
          <a:bodyPr/>
          <a:lstStyle/>
          <a:p>
            <a:r>
              <a:rPr lang="en-US" dirty="0"/>
              <a:t>Other Aspects to Remember </a:t>
            </a:r>
          </a:p>
        </p:txBody>
      </p:sp>
      <p:sp>
        <p:nvSpPr>
          <p:cNvPr id="3" name="Content Placeholder 2">
            <a:extLst>
              <a:ext uri="{FF2B5EF4-FFF2-40B4-BE49-F238E27FC236}">
                <a16:creationId xmlns:a16="http://schemas.microsoft.com/office/drawing/2014/main" id="{A98A342E-216B-45D7-BE63-9E6698EABAEB}"/>
              </a:ext>
            </a:extLst>
          </p:cNvPr>
          <p:cNvSpPr>
            <a:spLocks noGrp="1"/>
          </p:cNvSpPr>
          <p:nvPr>
            <p:ph idx="1"/>
          </p:nvPr>
        </p:nvSpPr>
        <p:spPr>
          <a:xfrm>
            <a:off x="0" y="1272210"/>
            <a:ext cx="12192000" cy="5585790"/>
          </a:xfrm>
        </p:spPr>
        <p:txBody>
          <a:bodyPr/>
          <a:lstStyle/>
          <a:p>
            <a:r>
              <a:rPr lang="en-US" dirty="0">
                <a:solidFill>
                  <a:srgbClr val="7030A0"/>
                </a:solidFill>
                <a:latin typeface="Bernard MT Condensed" pitchFamily="18" charset="0"/>
              </a:rPr>
              <a:t>Long Sentences</a:t>
            </a:r>
            <a:r>
              <a:rPr lang="en-US" dirty="0"/>
              <a:t>: Difficult to grasp; overfill the short-term memory and the information is lost; the writer of long sentences risks making readers inattentive.</a:t>
            </a:r>
          </a:p>
          <a:p>
            <a:r>
              <a:rPr lang="en-US" dirty="0">
                <a:solidFill>
                  <a:srgbClr val="7030A0"/>
                </a:solidFill>
                <a:latin typeface="Bernard MT Condensed" pitchFamily="18" charset="0"/>
              </a:rPr>
              <a:t>Adjusting Sentence Length</a:t>
            </a:r>
            <a:r>
              <a:rPr lang="en-US" dirty="0"/>
              <a:t>: Any subject can be broken up into longer or shorter items of information at will; sentence length should be determined by what the reader can effectively decode; break down long sentences into more manageable ones; look for connecting words (‘and’, ‘but’, ‘if’, ‘also’), the logical ‘glue’ between the groups of technical words.</a:t>
            </a:r>
          </a:p>
          <a:p>
            <a:r>
              <a:rPr lang="en-US" dirty="0">
                <a:solidFill>
                  <a:srgbClr val="7030A0"/>
                </a:solidFill>
                <a:latin typeface="Bernard MT Condensed" pitchFamily="18" charset="0"/>
              </a:rPr>
              <a:t>Flexible Sentence Length</a:t>
            </a:r>
            <a:r>
              <a:rPr lang="en-US" dirty="0"/>
              <a:t>: Avoid dogmatic length for sentences; Variety is valuable since it aids attention, and makes reading more interesting, so sentence lengths should vary in order to make ever-varying demands on the reader; Complicated information should be in shorter sentences; Intelligent use of sentence length and structure is an important ingredient of effective style for informative writing. </a:t>
            </a:r>
          </a:p>
          <a:p>
            <a:r>
              <a:rPr lang="en-US" dirty="0">
                <a:solidFill>
                  <a:srgbClr val="7030A0"/>
                </a:solidFill>
                <a:latin typeface="Bernard MT Condensed" pitchFamily="18" charset="0"/>
              </a:rPr>
              <a:t>Using Layout</a:t>
            </a:r>
            <a:r>
              <a:rPr lang="en-US" dirty="0"/>
              <a:t>: Paragraph breaks, headings, indentation, and other devices of layout help to present complex information effectively</a:t>
            </a:r>
          </a:p>
        </p:txBody>
      </p:sp>
    </p:spTree>
    <p:extLst>
      <p:ext uri="{BB962C8B-B14F-4D97-AF65-F5344CB8AC3E}">
        <p14:creationId xmlns:p14="http://schemas.microsoft.com/office/powerpoint/2010/main" val="16134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6"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arn(inHorizontal)">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6BFE-8C4D-4E37-AEB3-D13C38AE6AD8}"/>
              </a:ext>
            </a:extLst>
          </p:cNvPr>
          <p:cNvSpPr>
            <a:spLocks noGrp="1"/>
          </p:cNvSpPr>
          <p:nvPr>
            <p:ph type="title"/>
          </p:nvPr>
        </p:nvSpPr>
        <p:spPr>
          <a:xfrm>
            <a:off x="0" y="0"/>
            <a:ext cx="12192000" cy="821635"/>
          </a:xfrm>
        </p:spPr>
        <p:txBody>
          <a:bodyPr/>
          <a:lstStyle/>
          <a:p>
            <a:r>
              <a:rPr lang="en-US" dirty="0"/>
              <a:t>Cont.…</a:t>
            </a:r>
          </a:p>
        </p:txBody>
      </p:sp>
      <p:sp>
        <p:nvSpPr>
          <p:cNvPr id="3" name="Content Placeholder 2">
            <a:extLst>
              <a:ext uri="{FF2B5EF4-FFF2-40B4-BE49-F238E27FC236}">
                <a16:creationId xmlns:a16="http://schemas.microsoft.com/office/drawing/2014/main" id="{069BD97C-0BE2-46A9-994B-E4D83C7511DA}"/>
              </a:ext>
            </a:extLst>
          </p:cNvPr>
          <p:cNvSpPr>
            <a:spLocks noGrp="1"/>
          </p:cNvSpPr>
          <p:nvPr>
            <p:ph idx="1"/>
          </p:nvPr>
        </p:nvSpPr>
        <p:spPr>
          <a:xfrm>
            <a:off x="0" y="1003300"/>
            <a:ext cx="12192000" cy="5854700"/>
          </a:xfrm>
        </p:spPr>
        <p:txBody>
          <a:bodyPr>
            <a:normAutofit/>
          </a:bodyPr>
          <a:lstStyle/>
          <a:p>
            <a:r>
              <a:rPr lang="en-US" dirty="0">
                <a:latin typeface="Clarendon Extended" pitchFamily="18" charset="0"/>
              </a:rPr>
              <a:t>Long Words</a:t>
            </a:r>
            <a:r>
              <a:rPr lang="en-US" dirty="0"/>
              <a:t>: the use of long and unfamiliar words is injurious to writing; Words which are infrequently used are likely to be unfamiliar; they are less easy to read for that reason; </a:t>
            </a:r>
            <a:r>
              <a:rPr lang="en-US" u="sng" dirty="0"/>
              <a:t>Long words do not impress</a:t>
            </a:r>
            <a:r>
              <a:rPr lang="en-US" dirty="0"/>
              <a:t>; readers cannot understand them; </a:t>
            </a:r>
            <a:r>
              <a:rPr lang="en-US" u="sng" dirty="0"/>
              <a:t>Long words confuse; t</a:t>
            </a:r>
            <a:r>
              <a:rPr lang="en-US" dirty="0"/>
              <a:t>he precise meaning of each word may not be clear; Modern sciences and technologies are impressive enough in themselves; they do not need any adornment</a:t>
            </a:r>
          </a:p>
          <a:p>
            <a:r>
              <a:rPr lang="en-US" dirty="0">
                <a:latin typeface="Clarendon Extended" pitchFamily="18" charset="0"/>
              </a:rPr>
              <a:t>Jargon</a:t>
            </a:r>
            <a:r>
              <a:rPr lang="en-US" dirty="0"/>
              <a:t>: An important resource; A short and convenient way to name new ideas and concepts; </a:t>
            </a:r>
            <a:r>
              <a:rPr lang="en-US" b="0" i="0" dirty="0">
                <a:solidFill>
                  <a:schemeClr val="tx1"/>
                </a:solidFill>
                <a:effectLst/>
                <a:latin typeface="arial" panose="020B0604020202020204" pitchFamily="34" charset="0"/>
              </a:rPr>
              <a:t>special word or expression used by a profession or group that is difficult for others to understand; </a:t>
            </a:r>
            <a:r>
              <a:rPr lang="en-US" dirty="0"/>
              <a:t>technical communication would be cumbersome and inefficient without it; don’t use for wrong reasons; if jargon is used aggressively, carelessly and unnecessarily, it impedes communication; if used without having a specific and real function in the communication of the message, it reduces readability</a:t>
            </a:r>
          </a:p>
          <a:p>
            <a:r>
              <a:rPr lang="en-US" dirty="0">
                <a:latin typeface="Clarendon Extended" pitchFamily="18" charset="0"/>
              </a:rPr>
              <a:t>Ladders of Abstraction</a:t>
            </a:r>
            <a:r>
              <a:rPr lang="en-US" dirty="0"/>
              <a:t>: Long, unfamiliar words are often highly abstract, and fail to communicate because they embrace too many different meanings; readers cannot decode clear ideas or images</a:t>
            </a:r>
            <a:endParaRPr lang="en-US" u="sng" dirty="0">
              <a:solidFill>
                <a:schemeClr val="tx1"/>
              </a:solidFill>
            </a:endParaRPr>
          </a:p>
        </p:txBody>
      </p:sp>
    </p:spTree>
    <p:extLst>
      <p:ext uri="{BB962C8B-B14F-4D97-AF65-F5344CB8AC3E}">
        <p14:creationId xmlns:p14="http://schemas.microsoft.com/office/powerpoint/2010/main" val="171071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heckerboard(across)">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32BCA-81A7-44D8-BE7A-49531D052DEF}"/>
              </a:ext>
            </a:extLst>
          </p:cNvPr>
          <p:cNvSpPr>
            <a:spLocks noGrp="1"/>
          </p:cNvSpPr>
          <p:nvPr>
            <p:ph type="title"/>
          </p:nvPr>
        </p:nvSpPr>
        <p:spPr>
          <a:xfrm>
            <a:off x="0" y="0"/>
            <a:ext cx="7623617" cy="1179443"/>
          </a:xfrm>
        </p:spPr>
        <p:txBody>
          <a:bodyPr/>
          <a:lstStyle/>
          <a:p>
            <a:r>
              <a:rPr lang="en-US" dirty="0">
                <a:latin typeface="Bodoni MT Black" pitchFamily="18" charset="0"/>
              </a:rPr>
              <a:t>Ladder of Abstraction </a:t>
            </a:r>
          </a:p>
        </p:txBody>
      </p:sp>
      <p:pic>
        <p:nvPicPr>
          <p:cNvPr id="5" name="Content Placeholder 4">
            <a:extLst>
              <a:ext uri="{FF2B5EF4-FFF2-40B4-BE49-F238E27FC236}">
                <a16:creationId xmlns:a16="http://schemas.microsoft.com/office/drawing/2014/main" id="{3D6BA306-925D-468A-8359-091663906F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4139" y="1431925"/>
            <a:ext cx="4439478" cy="5426075"/>
          </a:xfrm>
        </p:spPr>
      </p:pic>
      <p:pic>
        <p:nvPicPr>
          <p:cNvPr id="7" name="Picture 6">
            <a:extLst>
              <a:ext uri="{FF2B5EF4-FFF2-40B4-BE49-F238E27FC236}">
                <a16:creationId xmlns:a16="http://schemas.microsoft.com/office/drawing/2014/main" id="{3F1DB795-FC7E-45B7-B74A-CDA15D497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617" y="0"/>
            <a:ext cx="4568383" cy="6964017"/>
          </a:xfrm>
          <a:prstGeom prst="rect">
            <a:avLst/>
          </a:prstGeom>
        </p:spPr>
      </p:pic>
      <p:sp>
        <p:nvSpPr>
          <p:cNvPr id="9" name="TextBox 8">
            <a:extLst>
              <a:ext uri="{FF2B5EF4-FFF2-40B4-BE49-F238E27FC236}">
                <a16:creationId xmlns:a16="http://schemas.microsoft.com/office/drawing/2014/main" id="{89D0679E-5118-4FD3-AAEA-06B4D5D9A389}"/>
              </a:ext>
            </a:extLst>
          </p:cNvPr>
          <p:cNvSpPr txBox="1"/>
          <p:nvPr/>
        </p:nvSpPr>
        <p:spPr>
          <a:xfrm>
            <a:off x="0" y="3003778"/>
            <a:ext cx="3008243" cy="3139321"/>
          </a:xfrm>
          <a:prstGeom prst="rect">
            <a:avLst/>
          </a:prstGeom>
          <a:noFill/>
        </p:spPr>
        <p:txBody>
          <a:bodyPr wrap="square">
            <a:spAutoFit/>
          </a:bodyPr>
          <a:lstStyle/>
          <a:p>
            <a:r>
              <a:rPr lang="en-US" dirty="0"/>
              <a:t>There are hierarchies of increasingly abstract and general terms. For examples, names such as: </a:t>
            </a:r>
          </a:p>
          <a:p>
            <a:r>
              <a:rPr lang="en-US" dirty="0"/>
              <a:t>Construction </a:t>
            </a:r>
          </a:p>
          <a:p>
            <a:r>
              <a:rPr lang="en-US" dirty="0"/>
              <a:t>Building </a:t>
            </a:r>
          </a:p>
          <a:p>
            <a:r>
              <a:rPr lang="en-US" dirty="0"/>
              <a:t>Dwelling </a:t>
            </a:r>
          </a:p>
          <a:p>
            <a:r>
              <a:rPr lang="en-US" dirty="0"/>
              <a:t>House </a:t>
            </a:r>
          </a:p>
          <a:p>
            <a:endParaRPr lang="en-US" dirty="0"/>
          </a:p>
          <a:p>
            <a:r>
              <a:rPr lang="en-US" dirty="0"/>
              <a:t>Each term higher on the list covers a larger area. </a:t>
            </a:r>
          </a:p>
        </p:txBody>
      </p:sp>
    </p:spTree>
    <p:extLst>
      <p:ext uri="{BB962C8B-B14F-4D97-AF65-F5344CB8AC3E}">
        <p14:creationId xmlns:p14="http://schemas.microsoft.com/office/powerpoint/2010/main" val="355808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4)">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1" presetClass="entr" presetSubtype="0" fill="hold" nodeType="clickEffect">
                                  <p:stCondLst>
                                    <p:cond delay="0"/>
                                  </p:stCondLst>
                                  <p:childTnLst>
                                    <p:set>
                                      <p:cBhvr>
                                        <p:cTn id="16" dur="1000">
                                          <p:stCondLst>
                                            <p:cond delay="0"/>
                                          </p:stCondLst>
                                        </p:cTn>
                                        <p:tgtEl>
                                          <p:spTgt spid="9">
                                            <p:txEl>
                                              <p:pRg st="0" end="0"/>
                                            </p:txEl>
                                          </p:spTgt>
                                        </p:tgtEl>
                                        <p:attrNameLst>
                                          <p:attrName>style.visibility</p:attrName>
                                        </p:attrNameLst>
                                      </p:cBhvr>
                                      <p:to>
                                        <p:strVal val="visible"/>
                                      </p:to>
                                    </p:set>
                                  </p:childTnLst>
                                </p:cTn>
                              </p:par>
                              <p:par>
                                <p:cTn id="17" presetID="11" presetClass="entr" presetSubtype="0" fill="hold" nodeType="withEffect">
                                  <p:stCondLst>
                                    <p:cond delay="0"/>
                                  </p:stCondLst>
                                  <p:childTnLst>
                                    <p:set>
                                      <p:cBhvr>
                                        <p:cTn id="18" dur="1000">
                                          <p:stCondLst>
                                            <p:cond delay="0"/>
                                          </p:stCondLst>
                                        </p:cTn>
                                        <p:tgtEl>
                                          <p:spTgt spid="9">
                                            <p:txEl>
                                              <p:pRg st="1" end="1"/>
                                            </p:txEl>
                                          </p:spTgt>
                                        </p:tgtEl>
                                        <p:attrNameLst>
                                          <p:attrName>style.visibility</p:attrName>
                                        </p:attrNameLst>
                                      </p:cBhvr>
                                      <p:to>
                                        <p:strVal val="visible"/>
                                      </p:to>
                                    </p:set>
                                  </p:childTnLst>
                                </p:cTn>
                              </p:par>
                              <p:par>
                                <p:cTn id="19" presetID="11" presetClass="entr" presetSubtype="0" fill="hold" nodeType="withEffect">
                                  <p:stCondLst>
                                    <p:cond delay="0"/>
                                  </p:stCondLst>
                                  <p:childTnLst>
                                    <p:set>
                                      <p:cBhvr>
                                        <p:cTn id="20" dur="1000">
                                          <p:stCondLst>
                                            <p:cond delay="0"/>
                                          </p:stCondLst>
                                        </p:cTn>
                                        <p:tgtEl>
                                          <p:spTgt spid="9">
                                            <p:txEl>
                                              <p:pRg st="2" end="2"/>
                                            </p:txEl>
                                          </p:spTgt>
                                        </p:tgtEl>
                                        <p:attrNameLst>
                                          <p:attrName>style.visibility</p:attrName>
                                        </p:attrNameLst>
                                      </p:cBhvr>
                                      <p:to>
                                        <p:strVal val="visible"/>
                                      </p:to>
                                    </p:set>
                                  </p:childTnLst>
                                </p:cTn>
                              </p:par>
                              <p:par>
                                <p:cTn id="21" presetID="11" presetClass="entr" presetSubtype="0" fill="hold" nodeType="withEffect">
                                  <p:stCondLst>
                                    <p:cond delay="0"/>
                                  </p:stCondLst>
                                  <p:childTnLst>
                                    <p:set>
                                      <p:cBhvr>
                                        <p:cTn id="22" dur="1000">
                                          <p:stCondLst>
                                            <p:cond delay="0"/>
                                          </p:stCondLst>
                                        </p:cTn>
                                        <p:tgtEl>
                                          <p:spTgt spid="9">
                                            <p:txEl>
                                              <p:pRg st="3" end="3"/>
                                            </p:txEl>
                                          </p:spTgt>
                                        </p:tgtEl>
                                        <p:attrNameLst>
                                          <p:attrName>style.visibility</p:attrName>
                                        </p:attrNameLst>
                                      </p:cBhvr>
                                      <p:to>
                                        <p:strVal val="visible"/>
                                      </p:to>
                                    </p:set>
                                  </p:childTnLst>
                                </p:cTn>
                              </p:par>
                              <p:par>
                                <p:cTn id="23" presetID="11" presetClass="entr" presetSubtype="0" fill="hold" nodeType="withEffect">
                                  <p:stCondLst>
                                    <p:cond delay="0"/>
                                  </p:stCondLst>
                                  <p:childTnLst>
                                    <p:set>
                                      <p:cBhvr>
                                        <p:cTn id="24" dur="1000">
                                          <p:stCondLst>
                                            <p:cond delay="0"/>
                                          </p:stCondLst>
                                        </p:cTn>
                                        <p:tgtEl>
                                          <p:spTgt spid="9">
                                            <p:txEl>
                                              <p:pRg st="4" end="4"/>
                                            </p:txEl>
                                          </p:spTgt>
                                        </p:tgtEl>
                                        <p:attrNameLst>
                                          <p:attrName>style.visibility</p:attrName>
                                        </p:attrNameLst>
                                      </p:cBhvr>
                                      <p:to>
                                        <p:strVal val="visible"/>
                                      </p:to>
                                    </p:set>
                                  </p:childTnLst>
                                </p:cTn>
                              </p:par>
                              <p:par>
                                <p:cTn id="25" presetID="11" presetClass="entr" presetSubtype="0" fill="hold" nodeType="withEffect">
                                  <p:stCondLst>
                                    <p:cond delay="0"/>
                                  </p:stCondLst>
                                  <p:childTnLst>
                                    <p:set>
                                      <p:cBhvr>
                                        <p:cTn id="26" dur="1000">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1D9BD2-0DAC-448D-B120-F643AC4141C9}"/>
              </a:ext>
            </a:extLst>
          </p:cNvPr>
          <p:cNvPicPr>
            <a:picLocks noChangeAspect="1"/>
          </p:cNvPicPr>
          <p:nvPr/>
        </p:nvPicPr>
        <p:blipFill rotWithShape="1">
          <a:blip r:embed="rId2"/>
          <a:srcRect l="33261" t="18149" r="13260" b="21146"/>
          <a:stretch/>
        </p:blipFill>
        <p:spPr>
          <a:xfrm>
            <a:off x="1840660" y="752060"/>
            <a:ext cx="8892419" cy="5675244"/>
          </a:xfrm>
          <a:prstGeom prst="rect">
            <a:avLst/>
          </a:prstGeom>
        </p:spPr>
      </p:pic>
    </p:spTree>
    <p:extLst>
      <p:ext uri="{BB962C8B-B14F-4D97-AF65-F5344CB8AC3E}">
        <p14:creationId xmlns:p14="http://schemas.microsoft.com/office/powerpoint/2010/main" val="147170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D95BF-ADEA-4EEB-866C-31793366401B}"/>
              </a:ext>
            </a:extLst>
          </p:cNvPr>
          <p:cNvSpPr>
            <a:spLocks noGrp="1"/>
          </p:cNvSpPr>
          <p:nvPr>
            <p:ph type="title"/>
          </p:nvPr>
        </p:nvSpPr>
        <p:spPr>
          <a:xfrm>
            <a:off x="0" y="0"/>
            <a:ext cx="12192000" cy="649357"/>
          </a:xfrm>
        </p:spPr>
        <p:txBody>
          <a:bodyPr>
            <a:normAutofit fontScale="90000"/>
          </a:bodyPr>
          <a:lstStyle/>
          <a:p>
            <a:r>
              <a:rPr lang="en-US" dirty="0"/>
              <a:t>Other Terms to Consider</a:t>
            </a:r>
          </a:p>
        </p:txBody>
      </p:sp>
      <p:sp>
        <p:nvSpPr>
          <p:cNvPr id="3" name="Content Placeholder 2">
            <a:extLst>
              <a:ext uri="{FF2B5EF4-FFF2-40B4-BE49-F238E27FC236}">
                <a16:creationId xmlns:a16="http://schemas.microsoft.com/office/drawing/2014/main" id="{2810730A-41E5-4102-BDF4-49F0D0D1D814}"/>
              </a:ext>
            </a:extLst>
          </p:cNvPr>
          <p:cNvSpPr>
            <a:spLocks noGrp="1"/>
          </p:cNvSpPr>
          <p:nvPr>
            <p:ph idx="1"/>
          </p:nvPr>
        </p:nvSpPr>
        <p:spPr>
          <a:xfrm>
            <a:off x="0" y="977900"/>
            <a:ext cx="6785113" cy="5880100"/>
          </a:xfrm>
        </p:spPr>
        <p:txBody>
          <a:bodyPr>
            <a:normAutofit fontScale="85000" lnSpcReduction="20000"/>
          </a:bodyPr>
          <a:lstStyle/>
          <a:p>
            <a:r>
              <a:rPr lang="en-US" b="1" u="sng" dirty="0">
                <a:latin typeface="Yu Mincho Demibold" pitchFamily="18" charset="-128"/>
                <a:ea typeface="Yu Mincho Demibold" pitchFamily="18" charset="-128"/>
              </a:rPr>
              <a:t>Unnecessary words</a:t>
            </a:r>
            <a:r>
              <a:rPr lang="en-US" dirty="0">
                <a:latin typeface="Yu Mincho Demibold" pitchFamily="18" charset="-128"/>
                <a:ea typeface="Yu Mincho Demibold" pitchFamily="18" charset="-128"/>
              </a:rPr>
              <a:t>: </a:t>
            </a:r>
            <a:r>
              <a:rPr lang="en-US" dirty="0"/>
              <a:t>Unnecessary words/phrases often </a:t>
            </a:r>
            <a:r>
              <a:rPr lang="en-US" u="sng" dirty="0"/>
              <a:t>repeat</a:t>
            </a:r>
            <a:r>
              <a:rPr lang="en-US" dirty="0"/>
              <a:t> an idea which is already expressed in another word, and thus waste space and blunt the message</a:t>
            </a:r>
          </a:p>
          <a:p>
            <a:r>
              <a:rPr lang="en-US" b="1" u="sng" dirty="0">
                <a:solidFill>
                  <a:srgbClr val="F020A6"/>
                </a:solidFill>
              </a:rPr>
              <a:t>Redundant words</a:t>
            </a:r>
            <a:r>
              <a:rPr lang="en-US" dirty="0"/>
              <a:t>: </a:t>
            </a:r>
            <a:r>
              <a:rPr lang="en-US" dirty="0">
                <a:solidFill>
                  <a:schemeClr val="tx1"/>
                </a:solidFill>
                <a:effectLst/>
                <a:latin typeface="arial" panose="020B0604020202020204" pitchFamily="34" charset="0"/>
              </a:rPr>
              <a:t>W</a:t>
            </a:r>
            <a:r>
              <a:rPr lang="en-US" b="0" i="0" dirty="0">
                <a:solidFill>
                  <a:schemeClr val="tx1"/>
                </a:solidFill>
                <a:effectLst/>
                <a:latin typeface="arial" panose="020B0604020202020204" pitchFamily="34" charset="0"/>
              </a:rPr>
              <a:t>hen we use two or more words together that mean the same thing, for </a:t>
            </a:r>
            <a:r>
              <a:rPr lang="en-US" b="1" i="0" dirty="0">
                <a:solidFill>
                  <a:schemeClr val="tx1"/>
                </a:solidFill>
                <a:effectLst/>
                <a:latin typeface="arial" panose="020B0604020202020204" pitchFamily="34" charset="0"/>
              </a:rPr>
              <a:t>example</a:t>
            </a:r>
            <a:r>
              <a:rPr lang="en-US" b="0" i="0" dirty="0">
                <a:solidFill>
                  <a:schemeClr val="tx1"/>
                </a:solidFill>
                <a:effectLst/>
                <a:latin typeface="arial" panose="020B0604020202020204" pitchFamily="34" charset="0"/>
              </a:rPr>
              <a:t>, ‘blunder mistake’ (KISS)</a:t>
            </a:r>
          </a:p>
          <a:p>
            <a:r>
              <a:rPr lang="en-US" sz="2800" b="1" u="sng" dirty="0">
                <a:solidFill>
                  <a:srgbClr val="7030A0"/>
                </a:solidFill>
                <a:latin typeface="+mj-lt"/>
              </a:rPr>
              <a:t>Nominalization</a:t>
            </a:r>
            <a:r>
              <a:rPr lang="en-US" dirty="0"/>
              <a:t>: </a:t>
            </a:r>
            <a:r>
              <a:rPr lang="en-US" b="0" i="0" dirty="0">
                <a:solidFill>
                  <a:schemeClr val="tx1"/>
                </a:solidFill>
                <a:effectLst/>
                <a:latin typeface="arial" panose="020B0604020202020204" pitchFamily="34" charset="0"/>
              </a:rPr>
              <a:t>the use of a word which is not a noun as a noun; “decision” is a </a:t>
            </a:r>
            <a:r>
              <a:rPr lang="en-US" b="1" i="0" dirty="0">
                <a:solidFill>
                  <a:schemeClr val="tx1"/>
                </a:solidFill>
                <a:effectLst/>
                <a:latin typeface="arial" panose="020B0604020202020204" pitchFamily="34" charset="0"/>
              </a:rPr>
              <a:t>nominalization</a:t>
            </a:r>
            <a:r>
              <a:rPr lang="en-US" b="0" i="0" dirty="0">
                <a:solidFill>
                  <a:schemeClr val="tx1"/>
                </a:solidFill>
                <a:effectLst/>
                <a:latin typeface="arial" panose="020B0604020202020204" pitchFamily="34" charset="0"/>
              </a:rPr>
              <a:t> of “decide,”; </a:t>
            </a:r>
            <a:r>
              <a:rPr lang="en-US" dirty="0"/>
              <a:t>Where writing continually nominalizes, it becomes tiring and flat: more effort is required to disentangle the roundabout structures which result, the meaning is spread more thinly, and the passive structures with meaningless general purpose verbs rob the writing of its impact and energy</a:t>
            </a:r>
          </a:p>
          <a:p>
            <a:r>
              <a:rPr lang="en-US" b="1" u="sng" dirty="0"/>
              <a:t>Passive: </a:t>
            </a:r>
            <a:r>
              <a:rPr lang="en-US" dirty="0"/>
              <a:t>it reverse the most common order of a sentence; A normal variety of structures should be used, including occasional personal references, with a limited number of passives.</a:t>
            </a:r>
          </a:p>
          <a:p>
            <a:r>
              <a:rPr lang="en-US" dirty="0"/>
              <a:t>Personal versus Impersonal</a:t>
            </a:r>
            <a:endParaRPr lang="en-US" b="0" i="0" dirty="0">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6D166F7-CC34-4D44-BB10-1F2C417F7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13" y="1604755"/>
            <a:ext cx="5406887" cy="4027419"/>
          </a:xfrm>
          <a:prstGeom prst="rect">
            <a:avLst/>
          </a:prstGeom>
        </p:spPr>
      </p:pic>
    </p:spTree>
    <p:extLst>
      <p:ext uri="{BB962C8B-B14F-4D97-AF65-F5344CB8AC3E}">
        <p14:creationId xmlns:p14="http://schemas.microsoft.com/office/powerpoint/2010/main" val="205005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 to="" calcmode="lin" valueType="num">
                                      <p:cBhvr>
                                        <p:cTn id="10" dur="1" fill="hold"/>
                                        <p:tgtEl>
                                          <p:spTgt spid="3">
                                            <p:txEl>
                                              <p:pRg st="1" end="1"/>
                                            </p:txEl>
                                          </p:spTgt>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to="" calcmode="lin" valueType="num">
                                      <p:cBhvr>
                                        <p:cTn id="13" dur="1" fill="hold"/>
                                        <p:tgtEl>
                                          <p:spTgt spid="3">
                                            <p:txEl>
                                              <p:pRg st="2" end="2"/>
                                            </p:txEl>
                                          </p:spTgt>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to="" calcmode="lin" valueType="num">
                                      <p:cBhvr>
                                        <p:cTn id="16" dur="1" fill="hold"/>
                                        <p:tgtEl>
                                          <p:spTgt spid="3">
                                            <p:txEl>
                                              <p:pRg st="3" end="3"/>
                                            </p:txEl>
                                          </p:spTgt>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to="" calcmode="lin" valueType="num">
                                      <p:cBhvr>
                                        <p:cTn id="19" dur="1" fill="hold"/>
                                        <p:tgtEl>
                                          <p:spTgt spid="3">
                                            <p:txEl>
                                              <p:pRg st="4" end="4"/>
                                            </p:txEl>
                                          </p:spTgt>
                                        </p:tgtEl>
                                        <p:attrNameLst>
                                          <p:attrName/>
                                        </p:attrNameLst>
                                      </p:cBhvr>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674C7-4D99-4C4C-993D-FDAE35E8F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66991" cy="6858000"/>
          </a:xfrm>
          <a:prstGeom prst="rect">
            <a:avLst/>
          </a:prstGeom>
        </p:spPr>
      </p:pic>
      <p:pic>
        <p:nvPicPr>
          <p:cNvPr id="7" name="Picture 6">
            <a:extLst>
              <a:ext uri="{FF2B5EF4-FFF2-40B4-BE49-F238E27FC236}">
                <a16:creationId xmlns:a16="http://schemas.microsoft.com/office/drawing/2014/main" id="{3BA72116-4A79-4C78-9EC9-ADEEE2C54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991" y="0"/>
            <a:ext cx="4678018" cy="6858000"/>
          </a:xfrm>
          <a:prstGeom prst="rect">
            <a:avLst/>
          </a:prstGeom>
        </p:spPr>
      </p:pic>
    </p:spTree>
    <p:extLst>
      <p:ext uri="{BB962C8B-B14F-4D97-AF65-F5344CB8AC3E}">
        <p14:creationId xmlns:p14="http://schemas.microsoft.com/office/powerpoint/2010/main" val="3648964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8E16-1738-4881-94D6-F47F1A7A6929}"/>
              </a:ext>
            </a:extLst>
          </p:cNvPr>
          <p:cNvSpPr>
            <a:spLocks noGrp="1"/>
          </p:cNvSpPr>
          <p:nvPr>
            <p:ph type="title"/>
          </p:nvPr>
        </p:nvSpPr>
        <p:spPr>
          <a:xfrm>
            <a:off x="913795" y="0"/>
            <a:ext cx="10353762" cy="1364974"/>
          </a:xfrm>
        </p:spPr>
        <p:txBody>
          <a:bodyPr/>
          <a:lstStyle/>
          <a:p>
            <a:r>
              <a:rPr lang="en-US" dirty="0"/>
              <a:t>Before Leaving Style…..</a:t>
            </a:r>
          </a:p>
        </p:txBody>
      </p:sp>
      <p:pic>
        <p:nvPicPr>
          <p:cNvPr id="5" name="Content Placeholder 4">
            <a:extLst>
              <a:ext uri="{FF2B5EF4-FFF2-40B4-BE49-F238E27FC236}">
                <a16:creationId xmlns:a16="http://schemas.microsoft.com/office/drawing/2014/main" id="{1D30764F-B1DA-4D81-B653-8E40259E49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1480482"/>
            <a:ext cx="6858000" cy="5143500"/>
          </a:xfrm>
        </p:spPr>
      </p:pic>
    </p:spTree>
    <p:extLst>
      <p:ext uri="{BB962C8B-B14F-4D97-AF65-F5344CB8AC3E}">
        <p14:creationId xmlns:p14="http://schemas.microsoft.com/office/powerpoint/2010/main" val="2464985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63F998-1A10-4697-B405-40D192781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608" y="354081"/>
            <a:ext cx="8199783" cy="6149837"/>
          </a:xfrm>
          <a:prstGeom prst="rect">
            <a:avLst/>
          </a:prstGeom>
        </p:spPr>
      </p:pic>
    </p:spTree>
    <p:extLst>
      <p:ext uri="{BB962C8B-B14F-4D97-AF65-F5344CB8AC3E}">
        <p14:creationId xmlns:p14="http://schemas.microsoft.com/office/powerpoint/2010/main" val="85345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56BE18-A8B1-4FD0-ACA3-8D37FF010A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0428" y="1"/>
            <a:ext cx="6461571" cy="6869044"/>
          </a:xfrm>
        </p:spPr>
      </p:pic>
      <p:sp>
        <p:nvSpPr>
          <p:cNvPr id="4" name="TextBox 3">
            <a:extLst>
              <a:ext uri="{FF2B5EF4-FFF2-40B4-BE49-F238E27FC236}">
                <a16:creationId xmlns:a16="http://schemas.microsoft.com/office/drawing/2014/main" id="{1B59DBB4-66B5-4523-B2C0-F9A7354640EA}"/>
              </a:ext>
            </a:extLst>
          </p:cNvPr>
          <p:cNvSpPr txBox="1"/>
          <p:nvPr/>
        </p:nvSpPr>
        <p:spPr>
          <a:xfrm>
            <a:off x="0" y="2126400"/>
            <a:ext cx="5730429" cy="4524315"/>
          </a:xfrm>
          <a:prstGeom prst="rect">
            <a:avLst/>
          </a:prstGeom>
          <a:noFill/>
        </p:spPr>
        <p:txBody>
          <a:bodyPr wrap="square">
            <a:spAutoFit/>
          </a:bodyPr>
          <a:lstStyle/>
          <a:p>
            <a:r>
              <a:rPr lang="en-US" sz="2400" dirty="0">
                <a:solidFill>
                  <a:srgbClr val="F020A6"/>
                </a:solidFill>
              </a:rPr>
              <a:t>WRITE FOR YOUR AUDIENCE </a:t>
            </a:r>
            <a:r>
              <a:rPr lang="en-US" sz="2400" dirty="0"/>
              <a:t>Your reader is your reason for writing. So, ask yourself some basic questions: 1 Who is my reader? What does my reader know about this subject? What does the reader need to know? How will the reader respond? Will he or she be receptive? Will he or she object? Will he or she be hostile? Will he or she be indifferent? Make some notes about your reader, as a guide. This will help you ensure that you have your reader firmly in mind which will, in turn, give your writing </a:t>
            </a:r>
            <a:r>
              <a:rPr lang="en-US" dirty="0"/>
              <a:t>the proper focus. </a:t>
            </a:r>
          </a:p>
        </p:txBody>
      </p:sp>
    </p:spTree>
    <p:extLst>
      <p:ext uri="{BB962C8B-B14F-4D97-AF65-F5344CB8AC3E}">
        <p14:creationId xmlns:p14="http://schemas.microsoft.com/office/powerpoint/2010/main" val="354157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B434-42AD-493D-B4DC-A32A8A332B48}"/>
              </a:ext>
            </a:extLst>
          </p:cNvPr>
          <p:cNvSpPr>
            <a:spLocks noGrp="1"/>
          </p:cNvSpPr>
          <p:nvPr>
            <p:ph type="title"/>
          </p:nvPr>
        </p:nvSpPr>
        <p:spPr>
          <a:xfrm>
            <a:off x="6321287" y="0"/>
            <a:ext cx="5870712" cy="936762"/>
          </a:xfrm>
        </p:spPr>
        <p:txBody>
          <a:bodyPr>
            <a:normAutofit/>
          </a:bodyPr>
          <a:lstStyle/>
          <a:p>
            <a:r>
              <a:rPr lang="en-US" dirty="0"/>
              <a:t>Computer for Writing</a:t>
            </a:r>
          </a:p>
        </p:txBody>
      </p:sp>
      <p:sp>
        <p:nvSpPr>
          <p:cNvPr id="3" name="Content Placeholder 2">
            <a:extLst>
              <a:ext uri="{FF2B5EF4-FFF2-40B4-BE49-F238E27FC236}">
                <a16:creationId xmlns:a16="http://schemas.microsoft.com/office/drawing/2014/main" id="{FFB7347D-D871-4C9D-B8BC-2F7A63344940}"/>
              </a:ext>
            </a:extLst>
          </p:cNvPr>
          <p:cNvSpPr>
            <a:spLocks noGrp="1"/>
          </p:cNvSpPr>
          <p:nvPr>
            <p:ph idx="1"/>
          </p:nvPr>
        </p:nvSpPr>
        <p:spPr>
          <a:xfrm>
            <a:off x="0" y="808383"/>
            <a:ext cx="6467061" cy="6049617"/>
          </a:xfrm>
        </p:spPr>
        <p:txBody>
          <a:bodyPr>
            <a:normAutofit lnSpcReduction="10000"/>
          </a:bodyPr>
          <a:lstStyle/>
          <a:p>
            <a:r>
              <a:rPr lang="en-US" dirty="0"/>
              <a:t>Computer as a norm of the 21</a:t>
            </a:r>
            <a:r>
              <a:rPr lang="en-US" baseline="30000" dirty="0"/>
              <a:t>st</a:t>
            </a:r>
            <a:r>
              <a:rPr lang="en-US" dirty="0"/>
              <a:t> century literacy and culture</a:t>
            </a:r>
          </a:p>
          <a:p>
            <a:r>
              <a:rPr lang="en-US" dirty="0">
                <a:solidFill>
                  <a:schemeClr val="tx1"/>
                </a:solidFill>
                <a:effectLst/>
                <a:latin typeface="Lora"/>
              </a:rPr>
              <a:t>W</a:t>
            </a:r>
            <a:r>
              <a:rPr lang="en-US" b="0" i="0" dirty="0">
                <a:solidFill>
                  <a:schemeClr val="tx1"/>
                </a:solidFill>
                <a:effectLst/>
                <a:latin typeface="Lora"/>
              </a:rPr>
              <a:t>idely used by many writers for their writing</a:t>
            </a:r>
          </a:p>
          <a:p>
            <a:r>
              <a:rPr lang="en-US" dirty="0">
                <a:solidFill>
                  <a:schemeClr val="tx1"/>
                </a:solidFill>
                <a:effectLst/>
                <a:latin typeface="Lora"/>
              </a:rPr>
              <a:t>Simply, writing with a computer</a:t>
            </a:r>
          </a:p>
          <a:p>
            <a:r>
              <a:rPr lang="en-US" dirty="0">
                <a:solidFill>
                  <a:schemeClr val="tx1"/>
                </a:solidFill>
                <a:effectLst/>
                <a:latin typeface="Lora"/>
              </a:rPr>
              <a:t>Can be a crucial technical writing tool</a:t>
            </a:r>
          </a:p>
          <a:p>
            <a:r>
              <a:rPr lang="en-US" dirty="0"/>
              <a:t>Many specialties which aid writing: to keep writers on the point, highlight possible spelling mistakes</a:t>
            </a:r>
          </a:p>
          <a:p>
            <a:r>
              <a:rPr lang="en-US" dirty="0"/>
              <a:t>Valuable tools: word processing, speech recognition, speech feedback, word prediction, and other varieties of software packages</a:t>
            </a:r>
          </a:p>
          <a:p>
            <a:r>
              <a:rPr lang="en-US" dirty="0"/>
              <a:t>Word processing programs, spelling checkers, on-line dictionaries, online style and grammar manuals are useful for the editing</a:t>
            </a:r>
            <a:endParaRPr lang="en-US" dirty="0">
              <a:solidFill>
                <a:schemeClr val="tx1"/>
              </a:solidFill>
            </a:endParaRPr>
          </a:p>
          <a:p>
            <a:endParaRPr lang="en-US" dirty="0"/>
          </a:p>
        </p:txBody>
      </p:sp>
      <p:pic>
        <p:nvPicPr>
          <p:cNvPr id="6" name="Picture 5">
            <a:extLst>
              <a:ext uri="{FF2B5EF4-FFF2-40B4-BE49-F238E27FC236}">
                <a16:creationId xmlns:a16="http://schemas.microsoft.com/office/drawing/2014/main" id="{7DD23498-EA3A-4236-A5D5-5FAF73FD0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652" y="936762"/>
            <a:ext cx="5339565" cy="3807515"/>
          </a:xfrm>
          <a:prstGeom prst="rect">
            <a:avLst/>
          </a:prstGeom>
        </p:spPr>
      </p:pic>
    </p:spTree>
    <p:extLst>
      <p:ext uri="{BB962C8B-B14F-4D97-AF65-F5344CB8AC3E}">
        <p14:creationId xmlns:p14="http://schemas.microsoft.com/office/powerpoint/2010/main" val="187610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7816-C925-4018-9723-D899486E921C}"/>
              </a:ext>
            </a:extLst>
          </p:cNvPr>
          <p:cNvSpPr>
            <a:spLocks noGrp="1"/>
          </p:cNvSpPr>
          <p:nvPr>
            <p:ph type="title"/>
          </p:nvPr>
        </p:nvSpPr>
        <p:spPr>
          <a:xfrm>
            <a:off x="265044" y="92765"/>
            <a:ext cx="3697356" cy="1774135"/>
          </a:xfrm>
        </p:spPr>
        <p:txBody>
          <a:bodyPr>
            <a:normAutofit/>
          </a:bodyPr>
          <a:lstStyle/>
          <a:p>
            <a:r>
              <a:rPr lang="en-US" dirty="0"/>
              <a:t>Using a Word-processor</a:t>
            </a:r>
          </a:p>
        </p:txBody>
      </p:sp>
      <p:sp>
        <p:nvSpPr>
          <p:cNvPr id="3" name="Content Placeholder 2">
            <a:extLst>
              <a:ext uri="{FF2B5EF4-FFF2-40B4-BE49-F238E27FC236}">
                <a16:creationId xmlns:a16="http://schemas.microsoft.com/office/drawing/2014/main" id="{1920FC8F-BEB0-4DA9-8C6A-4F724CEDB499}"/>
              </a:ext>
            </a:extLst>
          </p:cNvPr>
          <p:cNvSpPr>
            <a:spLocks noGrp="1"/>
          </p:cNvSpPr>
          <p:nvPr>
            <p:ph idx="1"/>
          </p:nvPr>
        </p:nvSpPr>
        <p:spPr>
          <a:xfrm>
            <a:off x="0" y="1590261"/>
            <a:ext cx="5517321" cy="5267739"/>
          </a:xfrm>
        </p:spPr>
        <p:txBody>
          <a:bodyPr>
            <a:normAutofit fontScale="92500"/>
          </a:bodyPr>
          <a:lstStyle/>
          <a:p>
            <a:r>
              <a:rPr lang="en-US" dirty="0"/>
              <a:t>The most common computer application/device</a:t>
            </a:r>
          </a:p>
          <a:p>
            <a:r>
              <a:rPr lang="en-US" dirty="0"/>
              <a:t>WP: A software that allows the users to create, edit and print documents</a:t>
            </a:r>
          </a:p>
          <a:p>
            <a:r>
              <a:rPr lang="en-US" dirty="0"/>
              <a:t>Processes words (paragraphs, pages or papers)</a:t>
            </a:r>
          </a:p>
          <a:p>
            <a:r>
              <a:rPr lang="en-US" dirty="0"/>
              <a:t>Microsoft Word as the most popular word processor (among </a:t>
            </a:r>
            <a:r>
              <a:rPr lang="en-US" b="0" i="0" dirty="0">
                <a:solidFill>
                  <a:schemeClr val="tx1"/>
                </a:solidFill>
                <a:effectLst/>
                <a:latin typeface="arial" panose="020B0604020202020204" pitchFamily="34" charset="0"/>
              </a:rPr>
              <a:t>WordPerfect (Windows only), AppleWorks (Mac only), and OpenOffice.org)</a:t>
            </a:r>
          </a:p>
          <a:p>
            <a:r>
              <a:rPr lang="en-US" b="0" i="0" dirty="0">
                <a:solidFill>
                  <a:schemeClr val="tx1"/>
                </a:solidFill>
                <a:effectLst/>
                <a:latin typeface="arial" panose="020B0604020202020204" pitchFamily="34" charset="0"/>
              </a:rPr>
              <a:t>used to write and revise documents, compose the layout of the text, and preview on a </a:t>
            </a:r>
            <a:r>
              <a:rPr lang="en-US" b="1" i="0" dirty="0">
                <a:solidFill>
                  <a:schemeClr val="tx1"/>
                </a:solidFill>
                <a:effectLst/>
                <a:latin typeface="arial" panose="020B0604020202020204" pitchFamily="34" charset="0"/>
              </a:rPr>
              <a:t>computer</a:t>
            </a:r>
            <a:r>
              <a:rPr lang="en-US" b="0" i="0" dirty="0">
                <a:solidFill>
                  <a:schemeClr val="tx1"/>
                </a:solidFill>
                <a:effectLst/>
                <a:latin typeface="arial" panose="020B0604020202020204" pitchFamily="34" charset="0"/>
              </a:rPr>
              <a:t> monitor how the printed copy will appear</a:t>
            </a:r>
            <a:endParaRPr lang="en-US" dirty="0">
              <a:solidFill>
                <a:schemeClr val="tx1"/>
              </a:solidFill>
            </a:endParaRPr>
          </a:p>
        </p:txBody>
      </p:sp>
      <p:pic>
        <p:nvPicPr>
          <p:cNvPr id="5" name="Picture 4">
            <a:extLst>
              <a:ext uri="{FF2B5EF4-FFF2-40B4-BE49-F238E27FC236}">
                <a16:creationId xmlns:a16="http://schemas.microsoft.com/office/drawing/2014/main" id="{49763BB6-7C6C-4CF5-B646-5E32CE345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321" y="0"/>
            <a:ext cx="6674679" cy="5923722"/>
          </a:xfrm>
          <a:prstGeom prst="rect">
            <a:avLst/>
          </a:prstGeom>
        </p:spPr>
      </p:pic>
    </p:spTree>
    <p:extLst>
      <p:ext uri="{BB962C8B-B14F-4D97-AF65-F5344CB8AC3E}">
        <p14:creationId xmlns:p14="http://schemas.microsoft.com/office/powerpoint/2010/main" val="143383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83B6-A511-48DD-B608-49D21DD290FC}"/>
              </a:ext>
            </a:extLst>
          </p:cNvPr>
          <p:cNvSpPr>
            <a:spLocks noGrp="1"/>
          </p:cNvSpPr>
          <p:nvPr>
            <p:ph type="title"/>
          </p:nvPr>
        </p:nvSpPr>
        <p:spPr>
          <a:xfrm>
            <a:off x="0" y="0"/>
            <a:ext cx="12192000" cy="649357"/>
          </a:xfrm>
        </p:spPr>
        <p:txBody>
          <a:bodyPr>
            <a:normAutofit fontScale="90000"/>
          </a:bodyPr>
          <a:lstStyle/>
          <a:p>
            <a:r>
              <a:rPr lang="en-US" dirty="0"/>
              <a:t>Fundamentals</a:t>
            </a:r>
          </a:p>
        </p:txBody>
      </p:sp>
      <p:sp>
        <p:nvSpPr>
          <p:cNvPr id="3" name="Content Placeholder 2">
            <a:extLst>
              <a:ext uri="{FF2B5EF4-FFF2-40B4-BE49-F238E27FC236}">
                <a16:creationId xmlns:a16="http://schemas.microsoft.com/office/drawing/2014/main" id="{E1D37928-4FF6-4CA9-B2B0-61CEECC73B74}"/>
              </a:ext>
            </a:extLst>
          </p:cNvPr>
          <p:cNvSpPr>
            <a:spLocks noGrp="1"/>
          </p:cNvSpPr>
          <p:nvPr>
            <p:ph idx="1"/>
          </p:nvPr>
        </p:nvSpPr>
        <p:spPr>
          <a:xfrm>
            <a:off x="0" y="556591"/>
            <a:ext cx="12192000" cy="6301409"/>
          </a:xfrm>
        </p:spPr>
        <p:txBody>
          <a:bodyPr/>
          <a:lstStyle/>
          <a:p>
            <a:r>
              <a:rPr lang="en-US" dirty="0"/>
              <a:t>Using a WP makes writing easier but it does not change the axioms of good writing</a:t>
            </a:r>
          </a:p>
          <a:p>
            <a:r>
              <a:rPr lang="en-US" dirty="0"/>
              <a:t>Word-processing changes the way text is created and extended, and the ways in which writers think and work</a:t>
            </a:r>
          </a:p>
          <a:p>
            <a:r>
              <a:rPr lang="en-US" dirty="0"/>
              <a:t>The main advantage of the word-processor is the ease with which mistakes can be corrected</a:t>
            </a:r>
          </a:p>
          <a:p>
            <a:r>
              <a:rPr lang="en-US" dirty="0"/>
              <a:t>Clean copies can be produced without the need to re-type the whole document</a:t>
            </a:r>
          </a:p>
          <a:p>
            <a:r>
              <a:rPr lang="en-US" b="0" i="0" dirty="0">
                <a:solidFill>
                  <a:schemeClr val="tx1"/>
                </a:solidFill>
                <a:effectLst/>
                <a:latin typeface="Lora"/>
              </a:rPr>
              <a:t>Clear copy of document can be printed once it is revised and is error free</a:t>
            </a:r>
          </a:p>
          <a:p>
            <a:r>
              <a:rPr lang="en-US" dirty="0"/>
              <a:t>Writing with a word-processor might not involve any changes in processes or in the resulting products</a:t>
            </a:r>
          </a:p>
          <a:p>
            <a:r>
              <a:rPr lang="en-US" dirty="0"/>
              <a:t>Writing with a word processor might involve some changes in processes, but without any obvious effects on the resulting products. </a:t>
            </a:r>
          </a:p>
          <a:p>
            <a:r>
              <a:rPr lang="en-US" dirty="0"/>
              <a:t>Can simplify the revising process: delete, insert, and move commands allow writers to rearrange text without recopy it</a:t>
            </a:r>
          </a:p>
          <a:p>
            <a:r>
              <a:rPr lang="en-US" dirty="0"/>
              <a:t>word processors can give writers more freedom than paper and pencil based writing because writers can compose text sequentially, follow an outline, or insert ideas at any point in a text</a:t>
            </a:r>
            <a:endParaRPr lang="en-US" dirty="0">
              <a:solidFill>
                <a:schemeClr val="tx1"/>
              </a:solidFill>
            </a:endParaRPr>
          </a:p>
        </p:txBody>
      </p:sp>
    </p:spTree>
    <p:extLst>
      <p:ext uri="{BB962C8B-B14F-4D97-AF65-F5344CB8AC3E}">
        <p14:creationId xmlns:p14="http://schemas.microsoft.com/office/powerpoint/2010/main" val="191230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5" dur="500"/>
                                        <p:tgtEl>
                                          <p:spTgt spid="3">
                                            <p:txEl>
                                              <p:pRg st="6" end="6"/>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8" dur="500"/>
                                        <p:tgtEl>
                                          <p:spTgt spid="3">
                                            <p:txEl>
                                              <p:pRg st="7" end="7"/>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01C8-477D-47AB-853F-1D05E4BB1BDC}"/>
              </a:ext>
            </a:extLst>
          </p:cNvPr>
          <p:cNvSpPr>
            <a:spLocks noGrp="1"/>
          </p:cNvSpPr>
          <p:nvPr>
            <p:ph type="title"/>
          </p:nvPr>
        </p:nvSpPr>
        <p:spPr>
          <a:xfrm>
            <a:off x="913795" y="0"/>
            <a:ext cx="10353762" cy="1866900"/>
          </a:xfrm>
        </p:spPr>
        <p:txBody>
          <a:bodyPr/>
          <a:lstStyle/>
          <a:p>
            <a:r>
              <a:rPr lang="en-US" dirty="0"/>
              <a:t>Pulling Back </a:t>
            </a:r>
          </a:p>
        </p:txBody>
      </p:sp>
      <p:pic>
        <p:nvPicPr>
          <p:cNvPr id="5" name="Content Placeholder 4">
            <a:extLst>
              <a:ext uri="{FF2B5EF4-FFF2-40B4-BE49-F238E27FC236}">
                <a16:creationId xmlns:a16="http://schemas.microsoft.com/office/drawing/2014/main" id="{394438E8-F5B1-4344-92B8-DC003DF95C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6938" y="1583636"/>
            <a:ext cx="7103165" cy="4896524"/>
          </a:xfrm>
        </p:spPr>
      </p:pic>
    </p:spTree>
    <p:extLst>
      <p:ext uri="{BB962C8B-B14F-4D97-AF65-F5344CB8AC3E}">
        <p14:creationId xmlns:p14="http://schemas.microsoft.com/office/powerpoint/2010/main" val="20276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08672-108C-4657-A5C4-EEB873414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5307"/>
            <a:ext cx="5963478" cy="4957657"/>
          </a:xfrm>
          <a:prstGeom prst="rect">
            <a:avLst/>
          </a:prstGeom>
        </p:spPr>
      </p:pic>
      <p:pic>
        <p:nvPicPr>
          <p:cNvPr id="4" name="Picture 3">
            <a:extLst>
              <a:ext uri="{FF2B5EF4-FFF2-40B4-BE49-F238E27FC236}">
                <a16:creationId xmlns:a16="http://schemas.microsoft.com/office/drawing/2014/main" id="{05069485-D177-4F8D-89E8-BF678D170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472" y="885308"/>
            <a:ext cx="6404528" cy="4957658"/>
          </a:xfrm>
          <a:prstGeom prst="rect">
            <a:avLst/>
          </a:prstGeom>
        </p:spPr>
      </p:pic>
    </p:spTree>
    <p:extLst>
      <p:ext uri="{BB962C8B-B14F-4D97-AF65-F5344CB8AC3E}">
        <p14:creationId xmlns:p14="http://schemas.microsoft.com/office/powerpoint/2010/main" val="2986356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C20F45-16D8-4BCA-856B-13DF986E3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653232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5B776EC-5AB6-495F-9421-82E17F5ED7D3}"/>
              </a:ext>
            </a:extLst>
          </p:cNvPr>
          <p:cNvGraphicFramePr>
            <a:graphicFrameLocks noGrp="1"/>
          </p:cNvGraphicFramePr>
          <p:nvPr>
            <p:extLst>
              <p:ext uri="{D42A27DB-BD31-4B8C-83A1-F6EECF244321}">
                <p14:modId xmlns:p14="http://schemas.microsoft.com/office/powerpoint/2010/main" val="3044543284"/>
              </p:ext>
            </p:extLst>
          </p:nvPr>
        </p:nvGraphicFramePr>
        <p:xfrm>
          <a:off x="1524000" y="719665"/>
          <a:ext cx="9448800" cy="5789642"/>
        </p:xfrm>
        <a:graphic>
          <a:graphicData uri="http://schemas.openxmlformats.org/drawingml/2006/table">
            <a:tbl>
              <a:tblPr firstRow="1" bandRow="1">
                <a:tableStyleId>{5C22544A-7EE6-4342-B048-85BDC9FD1C3A}</a:tableStyleId>
              </a:tblPr>
              <a:tblGrid>
                <a:gridCol w="4978399">
                  <a:extLst>
                    <a:ext uri="{9D8B030D-6E8A-4147-A177-3AD203B41FA5}">
                      <a16:colId xmlns:a16="http://schemas.microsoft.com/office/drawing/2014/main" val="2914591282"/>
                    </a:ext>
                  </a:extLst>
                </a:gridCol>
                <a:gridCol w="4470401">
                  <a:extLst>
                    <a:ext uri="{9D8B030D-6E8A-4147-A177-3AD203B41FA5}">
                      <a16:colId xmlns:a16="http://schemas.microsoft.com/office/drawing/2014/main" val="4090602969"/>
                    </a:ext>
                  </a:extLst>
                </a:gridCol>
              </a:tblGrid>
              <a:tr h="851882">
                <a:tc>
                  <a:txBody>
                    <a:bodyPr/>
                    <a:lstStyle/>
                    <a:p>
                      <a:r>
                        <a:rPr lang="en-US" sz="6000" dirty="0"/>
                        <a:t>Advantages</a:t>
                      </a:r>
                    </a:p>
                  </a:txBody>
                  <a:tcPr/>
                </a:tc>
                <a:tc>
                  <a:txBody>
                    <a:bodyPr/>
                    <a:lstStyle/>
                    <a:p>
                      <a:r>
                        <a:rPr lang="en-US" sz="6000" dirty="0"/>
                        <a:t>OOPS</a:t>
                      </a:r>
                    </a:p>
                  </a:txBody>
                  <a:tcPr/>
                </a:tc>
                <a:extLst>
                  <a:ext uri="{0D108BD9-81ED-4DB2-BD59-A6C34878D82A}">
                    <a16:rowId xmlns:a16="http://schemas.microsoft.com/office/drawing/2014/main" val="533078722"/>
                  </a:ext>
                </a:extLst>
              </a:tr>
              <a:tr h="851882">
                <a:tc>
                  <a:txBody>
                    <a:bodyPr/>
                    <a:lstStyle/>
                    <a:p>
                      <a:r>
                        <a:rPr lang="en-US" sz="1800" b="0" i="0" kern="1200" dirty="0">
                          <a:solidFill>
                            <a:schemeClr val="dk1"/>
                          </a:solidFill>
                          <a:effectLst/>
                          <a:latin typeface="+mn-lt"/>
                          <a:ea typeface="+mn-ea"/>
                          <a:cs typeface="+mn-cs"/>
                        </a:rPr>
                        <a:t>Use of computer for writing can save time and </a:t>
                      </a:r>
                      <a:r>
                        <a:rPr lang="en-US" sz="1800" b="0" i="0" kern="1200" dirty="0" err="1">
                          <a:solidFill>
                            <a:schemeClr val="dk1"/>
                          </a:solidFill>
                          <a:effectLst/>
                          <a:latin typeface="+mn-lt"/>
                          <a:ea typeface="+mn-ea"/>
                          <a:cs typeface="+mn-cs"/>
                        </a:rPr>
                        <a:t>labour</a:t>
                      </a:r>
                      <a:endParaRPr lang="en-US" dirty="0"/>
                    </a:p>
                  </a:txBody>
                  <a:tcPr/>
                </a:tc>
                <a:tc>
                  <a:txBody>
                    <a:bodyPr/>
                    <a:lstStyle/>
                    <a:p>
                      <a:r>
                        <a:rPr lang="en-US" sz="1800" b="0" i="0" kern="1200" dirty="0">
                          <a:solidFill>
                            <a:schemeClr val="dk1"/>
                          </a:solidFill>
                          <a:effectLst/>
                          <a:latin typeface="+mn-lt"/>
                          <a:ea typeface="+mn-ea"/>
                          <a:cs typeface="+mn-cs"/>
                        </a:rPr>
                        <a:t>Computers cannot think;</a:t>
                      </a:r>
                    </a:p>
                    <a:p>
                      <a:r>
                        <a:rPr lang="en-US" sz="1800" b="0" i="0" kern="1200" dirty="0">
                          <a:solidFill>
                            <a:schemeClr val="dk1"/>
                          </a:solidFill>
                          <a:effectLst/>
                          <a:latin typeface="+mn-lt"/>
                          <a:ea typeface="+mn-ea"/>
                          <a:cs typeface="+mn-cs"/>
                        </a:rPr>
                        <a:t>they cannot compose texts for the writers (</a:t>
                      </a:r>
                      <a:r>
                        <a:rPr lang="en-US" dirty="0"/>
                        <a:t>They cannot decide what information you need in a letter replying to a customer’s enquiry)</a:t>
                      </a:r>
                    </a:p>
                  </a:txBody>
                  <a:tcPr/>
                </a:tc>
                <a:extLst>
                  <a:ext uri="{0D108BD9-81ED-4DB2-BD59-A6C34878D82A}">
                    <a16:rowId xmlns:a16="http://schemas.microsoft.com/office/drawing/2014/main" val="3731119400"/>
                  </a:ext>
                </a:extLst>
              </a:tr>
              <a:tr h="851882">
                <a:tc>
                  <a:txBody>
                    <a:bodyPr/>
                    <a:lstStyle/>
                    <a:p>
                      <a:r>
                        <a:rPr lang="en-US" sz="1800" b="0" i="0" kern="1200" dirty="0">
                          <a:solidFill>
                            <a:schemeClr val="dk1"/>
                          </a:solidFill>
                          <a:effectLst/>
                          <a:latin typeface="+mn-lt"/>
                          <a:ea typeface="+mn-ea"/>
                          <a:cs typeface="+mn-cs"/>
                        </a:rPr>
                        <a:t>Writer can write down whatever that comes in their mind, then revise the text and change the text as per their requirement</a:t>
                      </a:r>
                    </a:p>
                  </a:txBody>
                  <a:tcPr/>
                </a:tc>
                <a:tc>
                  <a:txBody>
                    <a:bodyPr/>
                    <a:lstStyle/>
                    <a:p>
                      <a:r>
                        <a:rPr lang="en-US" dirty="0"/>
                        <a:t>They cannot </a:t>
                      </a:r>
                      <a:r>
                        <a:rPr lang="en-US" sz="1800" b="0" i="0" kern="1200" dirty="0">
                          <a:solidFill>
                            <a:schemeClr val="dk1"/>
                          </a:solidFill>
                          <a:effectLst/>
                          <a:latin typeface="+mn-lt"/>
                          <a:ea typeface="+mn-ea"/>
                          <a:cs typeface="+mn-cs"/>
                        </a:rPr>
                        <a:t>decide which information goes where</a:t>
                      </a:r>
                      <a:endParaRPr lang="en-US" dirty="0"/>
                    </a:p>
                  </a:txBody>
                  <a:tcPr/>
                </a:tc>
                <a:extLst>
                  <a:ext uri="{0D108BD9-81ED-4DB2-BD59-A6C34878D82A}">
                    <a16:rowId xmlns:a16="http://schemas.microsoft.com/office/drawing/2014/main" val="3261362244"/>
                  </a:ext>
                </a:extLst>
              </a:tr>
              <a:tr h="85188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Use of word-processors encourages smooth flow of idea in writing</a:t>
                      </a:r>
                      <a:endParaRPr lang="en-US" dirty="0"/>
                    </a:p>
                    <a:p>
                      <a:endParaRPr lang="en-US" dirty="0"/>
                    </a:p>
                  </a:txBody>
                  <a:tcPr/>
                </a:tc>
                <a:tc>
                  <a:txBody>
                    <a:bodyPr/>
                    <a:lstStyle/>
                    <a:p>
                      <a:r>
                        <a:rPr lang="en-US" dirty="0"/>
                        <a:t>They cannot decide how much data to include in your progress report</a:t>
                      </a:r>
                    </a:p>
                  </a:txBody>
                  <a:tcPr/>
                </a:tc>
                <a:extLst>
                  <a:ext uri="{0D108BD9-81ED-4DB2-BD59-A6C34878D82A}">
                    <a16:rowId xmlns:a16="http://schemas.microsoft.com/office/drawing/2014/main" val="1803993680"/>
                  </a:ext>
                </a:extLst>
              </a:tr>
              <a:tr h="851882">
                <a:tc>
                  <a:txBody>
                    <a:bodyPr/>
                    <a:lstStyle/>
                    <a:p>
                      <a:r>
                        <a:rPr lang="en-US" dirty="0"/>
                        <a:t>Easy and repeated revision is an enormous benefit that word-processing confers on the writer</a:t>
                      </a:r>
                    </a:p>
                  </a:txBody>
                  <a:tcPr/>
                </a:tc>
                <a:tc>
                  <a:txBody>
                    <a:bodyPr/>
                    <a:lstStyle/>
                    <a:p>
                      <a:r>
                        <a:rPr lang="en-US" dirty="0"/>
                        <a:t>They cannot choose the most persuasive way to organize and express the information</a:t>
                      </a:r>
                    </a:p>
                  </a:txBody>
                  <a:tcPr/>
                </a:tc>
                <a:extLst>
                  <a:ext uri="{0D108BD9-81ED-4DB2-BD59-A6C34878D82A}">
                    <a16:rowId xmlns:a16="http://schemas.microsoft.com/office/drawing/2014/main" val="1292849521"/>
                  </a:ext>
                </a:extLst>
              </a:tr>
              <a:tr h="851882">
                <a:tc>
                  <a:txBody>
                    <a:bodyPr/>
                    <a:lstStyle/>
                    <a:p>
                      <a:r>
                        <a:rPr lang="en-US" dirty="0"/>
                        <a:t>Convenient to review the readability of text</a:t>
                      </a:r>
                    </a:p>
                  </a:txBody>
                  <a:tcPr/>
                </a:tc>
                <a:tc>
                  <a:txBody>
                    <a:bodyPr/>
                    <a:lstStyle/>
                    <a:p>
                      <a:r>
                        <a:rPr lang="en-US" dirty="0"/>
                        <a:t>The writers should re-read the whole section of text to check for awkward joints and unexplained references</a:t>
                      </a:r>
                    </a:p>
                  </a:txBody>
                  <a:tcPr/>
                </a:tc>
                <a:extLst>
                  <a:ext uri="{0D108BD9-81ED-4DB2-BD59-A6C34878D82A}">
                    <a16:rowId xmlns:a16="http://schemas.microsoft.com/office/drawing/2014/main" val="1003941890"/>
                  </a:ext>
                </a:extLst>
              </a:tr>
            </a:tbl>
          </a:graphicData>
        </a:graphic>
      </p:graphicFrame>
    </p:spTree>
    <p:extLst>
      <p:ext uri="{BB962C8B-B14F-4D97-AF65-F5344CB8AC3E}">
        <p14:creationId xmlns:p14="http://schemas.microsoft.com/office/powerpoint/2010/main" val="19651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AC7B4-C9A1-4050-B2BC-3E994B3FE3D9}"/>
              </a:ext>
            </a:extLst>
          </p:cNvPr>
          <p:cNvSpPr>
            <a:spLocks noGrp="1"/>
          </p:cNvSpPr>
          <p:nvPr>
            <p:ph type="title"/>
          </p:nvPr>
        </p:nvSpPr>
        <p:spPr>
          <a:xfrm>
            <a:off x="1" y="0"/>
            <a:ext cx="12192000" cy="689113"/>
          </a:xfrm>
        </p:spPr>
        <p:txBody>
          <a:bodyPr>
            <a:normAutofit fontScale="90000"/>
          </a:bodyPr>
          <a:lstStyle/>
          <a:p>
            <a:r>
              <a:rPr lang="en-US" dirty="0"/>
              <a:t>A Closer Look at CAW…</a:t>
            </a:r>
          </a:p>
        </p:txBody>
      </p:sp>
      <p:sp>
        <p:nvSpPr>
          <p:cNvPr id="3" name="Content Placeholder 2">
            <a:extLst>
              <a:ext uri="{FF2B5EF4-FFF2-40B4-BE49-F238E27FC236}">
                <a16:creationId xmlns:a16="http://schemas.microsoft.com/office/drawing/2014/main" id="{30F4E788-C0E4-4C3C-9B22-F357D2EE4C89}"/>
              </a:ext>
            </a:extLst>
          </p:cNvPr>
          <p:cNvSpPr>
            <a:spLocks noGrp="1"/>
          </p:cNvSpPr>
          <p:nvPr>
            <p:ph idx="1"/>
          </p:nvPr>
        </p:nvSpPr>
        <p:spPr>
          <a:xfrm>
            <a:off x="0" y="689113"/>
            <a:ext cx="12192000" cy="6168887"/>
          </a:xfrm>
        </p:spPr>
        <p:txBody>
          <a:bodyPr>
            <a:normAutofit lnSpcReduction="10000"/>
          </a:bodyPr>
          <a:lstStyle/>
          <a:p>
            <a:r>
              <a:rPr lang="en-US" dirty="0"/>
              <a:t>Not required to </a:t>
            </a:r>
            <a:r>
              <a:rPr lang="en-US" b="0" i="0" dirty="0">
                <a:solidFill>
                  <a:schemeClr val="tx1"/>
                </a:solidFill>
                <a:effectLst/>
                <a:latin typeface="Lora"/>
              </a:rPr>
              <a:t>re-write all the text from top to bottom just to change that one word (vs. written/pen and paper)</a:t>
            </a:r>
          </a:p>
          <a:p>
            <a:r>
              <a:rPr lang="en-US" dirty="0">
                <a:solidFill>
                  <a:schemeClr val="tx1"/>
                </a:solidFill>
                <a:effectLst/>
                <a:latin typeface="Lora"/>
              </a:rPr>
              <a:t>W</a:t>
            </a:r>
            <a:r>
              <a:rPr lang="en-US" b="0" i="0" dirty="0">
                <a:solidFill>
                  <a:schemeClr val="tx1"/>
                </a:solidFill>
                <a:effectLst/>
                <a:latin typeface="Lora"/>
              </a:rPr>
              <a:t>riters using pen and paper are tempted to pause and try to get things “right” the first time through; flow interrup</a:t>
            </a:r>
            <a:r>
              <a:rPr lang="en-US" dirty="0">
                <a:solidFill>
                  <a:schemeClr val="tx1"/>
                </a:solidFill>
                <a:effectLst/>
                <a:latin typeface="Lora"/>
              </a:rPr>
              <a:t>ted</a:t>
            </a:r>
          </a:p>
          <a:p>
            <a:r>
              <a:rPr lang="en-US" dirty="0"/>
              <a:t>Ideas and facts</a:t>
            </a:r>
            <a:r>
              <a:rPr lang="en-US" dirty="0">
                <a:solidFill>
                  <a:schemeClr val="tx1"/>
                </a:solidFill>
                <a:effectLst/>
                <a:latin typeface="Lora"/>
              </a:rPr>
              <a:t> </a:t>
            </a:r>
            <a:r>
              <a:rPr lang="en-US" dirty="0"/>
              <a:t>can be inserted quickly into the appropriate section of the documents</a:t>
            </a:r>
          </a:p>
          <a:p>
            <a:r>
              <a:rPr lang="en-US" dirty="0"/>
              <a:t>The word processor </a:t>
            </a:r>
            <a:r>
              <a:rPr lang="en-US" u="sng" dirty="0"/>
              <a:t>encourages revision of style</a:t>
            </a:r>
            <a:r>
              <a:rPr lang="en-US" dirty="0"/>
              <a:t>, because it shows the writer immediately on the screen the effect of breaking long sentences or reconstructing clumsily expressed phrases and clauses.</a:t>
            </a:r>
          </a:p>
          <a:p>
            <a:r>
              <a:rPr lang="en-US" dirty="0"/>
              <a:t>Saves energy and time: , the mechanical </a:t>
            </a:r>
            <a:r>
              <a:rPr lang="en-US" dirty="0" err="1"/>
              <a:t>labour</a:t>
            </a:r>
            <a:r>
              <a:rPr lang="en-US" dirty="0"/>
              <a:t> of producing and sub-editing texts is small</a:t>
            </a:r>
          </a:p>
          <a:p>
            <a:r>
              <a:rPr lang="en-US" dirty="0"/>
              <a:t> The ability to manipulate language in word-processors will never relieve writers of the ultimate responsibility for writing varied, interesting and intelligent texts</a:t>
            </a:r>
          </a:p>
          <a:p>
            <a:r>
              <a:rPr lang="en-US" dirty="0"/>
              <a:t>Grammar-checkers: the ability to recognize grammatical features could also be used intelligently</a:t>
            </a:r>
          </a:p>
          <a:p>
            <a:r>
              <a:rPr lang="en-US" dirty="0"/>
              <a:t>Spelling-checkers and diction-checkers (computer-based ‘tools’)</a:t>
            </a:r>
          </a:p>
          <a:p>
            <a:r>
              <a:rPr lang="en-US" dirty="0">
                <a:solidFill>
                  <a:schemeClr val="tx1"/>
                </a:solidFill>
              </a:rPr>
              <a:t>Suggests to change </a:t>
            </a:r>
            <a:r>
              <a:rPr lang="en-US" dirty="0"/>
              <a:t>clumsy or cliche-ridden phrasing</a:t>
            </a:r>
            <a:endParaRPr lang="en-US" dirty="0">
              <a:solidFill>
                <a:schemeClr val="tx1"/>
              </a:solidFill>
            </a:endParaRPr>
          </a:p>
        </p:txBody>
      </p:sp>
    </p:spTree>
    <p:extLst>
      <p:ext uri="{BB962C8B-B14F-4D97-AF65-F5344CB8AC3E}">
        <p14:creationId xmlns:p14="http://schemas.microsoft.com/office/powerpoint/2010/main" val="319579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E370-6427-4DE8-8BFF-DC4B640313E0}"/>
              </a:ext>
            </a:extLst>
          </p:cNvPr>
          <p:cNvSpPr>
            <a:spLocks noGrp="1"/>
          </p:cNvSpPr>
          <p:nvPr>
            <p:ph type="title"/>
          </p:nvPr>
        </p:nvSpPr>
        <p:spPr>
          <a:xfrm>
            <a:off x="0" y="0"/>
            <a:ext cx="12192000" cy="1066801"/>
          </a:xfrm>
        </p:spPr>
        <p:txBody>
          <a:bodyPr/>
          <a:lstStyle/>
          <a:p>
            <a:r>
              <a:rPr lang="en-US" dirty="0"/>
              <a:t>Warning!</a:t>
            </a:r>
          </a:p>
        </p:txBody>
      </p:sp>
      <p:sp>
        <p:nvSpPr>
          <p:cNvPr id="3" name="Content Placeholder 2">
            <a:extLst>
              <a:ext uri="{FF2B5EF4-FFF2-40B4-BE49-F238E27FC236}">
                <a16:creationId xmlns:a16="http://schemas.microsoft.com/office/drawing/2014/main" id="{D4726D10-7CA2-45D7-BE56-75044E6C9677}"/>
              </a:ext>
            </a:extLst>
          </p:cNvPr>
          <p:cNvSpPr>
            <a:spLocks noGrp="1"/>
          </p:cNvSpPr>
          <p:nvPr>
            <p:ph idx="1"/>
          </p:nvPr>
        </p:nvSpPr>
        <p:spPr>
          <a:xfrm>
            <a:off x="0" y="901148"/>
            <a:ext cx="12192000" cy="5956852"/>
          </a:xfrm>
        </p:spPr>
        <p:txBody>
          <a:bodyPr>
            <a:normAutofit lnSpcReduction="10000"/>
          </a:bodyPr>
          <a:lstStyle/>
          <a:p>
            <a:r>
              <a:rPr lang="en-US" dirty="0"/>
              <a:t>Word-processors may save a typist’s time in drafting and final typing of a text: but if badly organized ideas, formulated in a verbose and vague style, are put into the machines, then the final text may look superficially attractive but it will be just as tedious for readers as any manually retyped text</a:t>
            </a:r>
          </a:p>
          <a:p>
            <a:r>
              <a:rPr lang="en-US" dirty="0"/>
              <a:t>Verbosity: The ease with which machines will convert our ramblings into text will seduce us into undue loquacity</a:t>
            </a:r>
          </a:p>
          <a:p>
            <a:r>
              <a:rPr lang="en-US" dirty="0"/>
              <a:t>Word-processors can encourage monotonous repetition of words or whole chunks of text</a:t>
            </a:r>
          </a:p>
          <a:p>
            <a:r>
              <a:rPr lang="en-US" dirty="0"/>
              <a:t>Used intelligently, they can save time; used thoughtlessly, they can increase the unreadability of texts</a:t>
            </a:r>
          </a:p>
          <a:p>
            <a:r>
              <a:rPr lang="en-US" dirty="0"/>
              <a:t>Speed and ease of revision can tempt writers to become increasingly slipshod in the composition of their first drafts</a:t>
            </a:r>
          </a:p>
          <a:p>
            <a:r>
              <a:rPr lang="en-US" dirty="0"/>
              <a:t>The overall cost of the completed document is as high as, or higher than, that of a normally typed document (many drafts)</a:t>
            </a:r>
          </a:p>
          <a:p>
            <a:r>
              <a:rPr lang="en-US" dirty="0"/>
              <a:t>Hence, the development of word-processors will not remove the need for attention to basic techniques of writing</a:t>
            </a:r>
          </a:p>
        </p:txBody>
      </p:sp>
    </p:spTree>
    <p:extLst>
      <p:ext uri="{BB962C8B-B14F-4D97-AF65-F5344CB8AC3E}">
        <p14:creationId xmlns:p14="http://schemas.microsoft.com/office/powerpoint/2010/main" val="73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C9BB-D1A0-4D3C-9084-7C9BB0A14618}"/>
              </a:ext>
            </a:extLst>
          </p:cNvPr>
          <p:cNvSpPr>
            <a:spLocks noGrp="1"/>
          </p:cNvSpPr>
          <p:nvPr>
            <p:ph type="title"/>
          </p:nvPr>
        </p:nvSpPr>
        <p:spPr>
          <a:xfrm>
            <a:off x="0" y="0"/>
            <a:ext cx="12192000" cy="1192696"/>
          </a:xfrm>
        </p:spPr>
        <p:txBody>
          <a:bodyPr/>
          <a:lstStyle/>
          <a:p>
            <a:r>
              <a:rPr lang="en-US" dirty="0"/>
              <a:t>A Word of Advice</a:t>
            </a:r>
          </a:p>
        </p:txBody>
      </p:sp>
      <p:sp>
        <p:nvSpPr>
          <p:cNvPr id="3" name="Content Placeholder 2">
            <a:extLst>
              <a:ext uri="{FF2B5EF4-FFF2-40B4-BE49-F238E27FC236}">
                <a16:creationId xmlns:a16="http://schemas.microsoft.com/office/drawing/2014/main" id="{0F0FE733-BC0B-4618-9EB0-82DC98E2E5EE}"/>
              </a:ext>
            </a:extLst>
          </p:cNvPr>
          <p:cNvSpPr>
            <a:spLocks noGrp="1"/>
          </p:cNvSpPr>
          <p:nvPr>
            <p:ph idx="1"/>
          </p:nvPr>
        </p:nvSpPr>
        <p:spPr>
          <a:xfrm>
            <a:off x="0" y="1192696"/>
            <a:ext cx="12192000" cy="5665304"/>
          </a:xfrm>
        </p:spPr>
        <p:txBody>
          <a:bodyPr/>
          <a:lstStyle/>
          <a:p>
            <a:r>
              <a:rPr lang="en-US" dirty="0">
                <a:solidFill>
                  <a:srgbClr val="F020A6"/>
                </a:solidFill>
              </a:rPr>
              <a:t>START WITH A CLEAR, CONCISE MESSAGE STATEMENT </a:t>
            </a:r>
          </a:p>
          <a:p>
            <a:r>
              <a:rPr lang="en-US" dirty="0"/>
              <a:t>It will help to ask yourself exactly what you want to communicate. </a:t>
            </a:r>
          </a:p>
          <a:p>
            <a:r>
              <a:rPr lang="en-US" dirty="0"/>
              <a:t>Get down to the core of your message. </a:t>
            </a:r>
          </a:p>
          <a:p>
            <a:r>
              <a:rPr lang="en-US" dirty="0"/>
              <a:t>Before you write your message in a single sentence, ask yourself some basic questions: What do I need to tell the reader? What do I want to accomplish with this message? How do I want the reader to respond? What do I want the reader to do after reading my communication? Then crystallize the intent of your message by looking closely at your own motive in writing. Ask yourself what you want your message to accomplish. Do you want to inform the reader? What information do you want to give? Do you want to persuade the reader? Of what? Motivate the reader to take some action? Apologize to the reader? For what? Or, is your purpose to follow up on or confirm a verbal discussion, or to simply create a written record? </a:t>
            </a:r>
          </a:p>
          <a:p>
            <a:r>
              <a:rPr lang="en-US" dirty="0"/>
              <a:t>Most of your messages will be to inform or persuade; sometimes you will want to motivate.</a:t>
            </a:r>
          </a:p>
        </p:txBody>
      </p:sp>
    </p:spTree>
    <p:extLst>
      <p:ext uri="{BB962C8B-B14F-4D97-AF65-F5344CB8AC3E}">
        <p14:creationId xmlns:p14="http://schemas.microsoft.com/office/powerpoint/2010/main" val="1701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CC1A6-D6B7-4FD3-8027-5B2D6C58433E}"/>
              </a:ext>
            </a:extLst>
          </p:cNvPr>
          <p:cNvSpPr>
            <a:spLocks noGrp="1"/>
          </p:cNvSpPr>
          <p:nvPr>
            <p:ph type="title"/>
          </p:nvPr>
        </p:nvSpPr>
        <p:spPr>
          <a:xfrm>
            <a:off x="0" y="0"/>
            <a:ext cx="12192000" cy="1417983"/>
          </a:xfrm>
        </p:spPr>
        <p:txBody>
          <a:bodyPr/>
          <a:lstStyle/>
          <a:p>
            <a:r>
              <a:rPr lang="en-US" dirty="0"/>
              <a:t>Cont.…</a:t>
            </a:r>
          </a:p>
        </p:txBody>
      </p:sp>
      <p:sp>
        <p:nvSpPr>
          <p:cNvPr id="3" name="Content Placeholder 2">
            <a:extLst>
              <a:ext uri="{FF2B5EF4-FFF2-40B4-BE49-F238E27FC236}">
                <a16:creationId xmlns:a16="http://schemas.microsoft.com/office/drawing/2014/main" id="{DDBC5447-72AD-4713-AC3E-12E2C1A04CF4}"/>
              </a:ext>
            </a:extLst>
          </p:cNvPr>
          <p:cNvSpPr>
            <a:spLocks noGrp="1"/>
          </p:cNvSpPr>
          <p:nvPr>
            <p:ph idx="1"/>
          </p:nvPr>
        </p:nvSpPr>
        <p:spPr>
          <a:xfrm>
            <a:off x="0" y="1152939"/>
            <a:ext cx="12192000" cy="5705061"/>
          </a:xfrm>
        </p:spPr>
        <p:txBody>
          <a:bodyPr>
            <a:noAutofit/>
          </a:bodyPr>
          <a:lstStyle/>
          <a:p>
            <a:r>
              <a:rPr lang="en-US" sz="2800" dirty="0">
                <a:latin typeface="Bahnschrift Light Condensed" panose="020B0502040204020203" pitchFamily="34" charset="0"/>
              </a:rPr>
              <a:t>Examine your text for ways to make it visually more appealing: </a:t>
            </a:r>
          </a:p>
          <a:p>
            <a:r>
              <a:rPr lang="en-US" sz="2800" dirty="0">
                <a:latin typeface="Bahnschrift Light Condensed" panose="020B0502040204020203" pitchFamily="34" charset="0"/>
              </a:rPr>
              <a:t>Use boldface headings in a larger type size to draw the reader's interest and help him or her focus on the subject. </a:t>
            </a:r>
          </a:p>
          <a:p>
            <a:r>
              <a:rPr lang="en-US" sz="2800" dirty="0">
                <a:latin typeface="Bahnschrift Light Condensed" panose="020B0502040204020203" pitchFamily="34" charset="0"/>
              </a:rPr>
              <a:t>Use white space to create the impression that your communication is easy to read. </a:t>
            </a:r>
          </a:p>
          <a:p>
            <a:r>
              <a:rPr lang="en-US" sz="2800" dirty="0">
                <a:latin typeface="Bahnschrift Light Condensed" panose="020B0502040204020203" pitchFamily="34" charset="0"/>
              </a:rPr>
              <a:t>Use underlining, indenting, and varied but consistent spacing to break up the density of the text and help the reader scan for specific information. </a:t>
            </a:r>
          </a:p>
          <a:p>
            <a:r>
              <a:rPr lang="en-US" sz="2800" dirty="0">
                <a:latin typeface="Bahnschrift Light Condensed" panose="020B0502040204020203" pitchFamily="34" charset="0"/>
              </a:rPr>
              <a:t>Decide which elements of your communication should be reinforced in graph or chart form and create these. </a:t>
            </a:r>
          </a:p>
          <a:p>
            <a:r>
              <a:rPr lang="en-US" sz="2800" dirty="0">
                <a:latin typeface="Bahnschrift Light Condensed" panose="020B0502040204020203" pitchFamily="34" charset="0"/>
              </a:rPr>
              <a:t>Decide if a lot of your information can be distilled into table form for easy, immediate understanding.</a:t>
            </a:r>
          </a:p>
        </p:txBody>
      </p:sp>
    </p:spTree>
    <p:extLst>
      <p:ext uri="{BB962C8B-B14F-4D97-AF65-F5344CB8AC3E}">
        <p14:creationId xmlns:p14="http://schemas.microsoft.com/office/powerpoint/2010/main" val="402454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9CC1-BCDA-4FD8-90CB-5F519DE65B3F}"/>
              </a:ext>
            </a:extLst>
          </p:cNvPr>
          <p:cNvSpPr>
            <a:spLocks noGrp="1"/>
          </p:cNvSpPr>
          <p:nvPr>
            <p:ph type="title"/>
          </p:nvPr>
        </p:nvSpPr>
        <p:spPr>
          <a:xfrm>
            <a:off x="0" y="0"/>
            <a:ext cx="12192000" cy="1391478"/>
          </a:xfrm>
        </p:spPr>
        <p:txBody>
          <a:bodyPr/>
          <a:lstStyle/>
          <a:p>
            <a:r>
              <a:rPr lang="en-US" dirty="0"/>
              <a:t>Organization in Action</a:t>
            </a:r>
          </a:p>
        </p:txBody>
      </p:sp>
      <p:sp>
        <p:nvSpPr>
          <p:cNvPr id="3" name="Content Placeholder 2">
            <a:extLst>
              <a:ext uri="{FF2B5EF4-FFF2-40B4-BE49-F238E27FC236}">
                <a16:creationId xmlns:a16="http://schemas.microsoft.com/office/drawing/2014/main" id="{F8FB3B73-134E-4824-8EE5-8E18069D96FC}"/>
              </a:ext>
            </a:extLst>
          </p:cNvPr>
          <p:cNvSpPr>
            <a:spLocks noGrp="1"/>
          </p:cNvSpPr>
          <p:nvPr>
            <p:ph idx="1"/>
          </p:nvPr>
        </p:nvSpPr>
        <p:spPr>
          <a:xfrm>
            <a:off x="0" y="1152939"/>
            <a:ext cx="12192000" cy="5705061"/>
          </a:xfrm>
        </p:spPr>
        <p:txBody>
          <a:bodyPr>
            <a:normAutofit fontScale="92500" lnSpcReduction="20000"/>
          </a:bodyPr>
          <a:lstStyle/>
          <a:p>
            <a:r>
              <a:rPr lang="en-US" dirty="0"/>
              <a:t>It's time to begin to put your thoughts in order. </a:t>
            </a:r>
          </a:p>
          <a:p>
            <a:pPr>
              <a:lnSpc>
                <a:spcPct val="200000"/>
              </a:lnSpc>
              <a:spcBef>
                <a:spcPts val="0"/>
              </a:spcBef>
              <a:spcAft>
                <a:spcPts val="0"/>
              </a:spcAft>
            </a:pPr>
            <a:r>
              <a:rPr lang="en-US" dirty="0">
                <a:solidFill>
                  <a:srgbClr val="F020A6"/>
                </a:solidFill>
              </a:rPr>
              <a:t>USE A CLEAR, LOGICAL PROGRESSION </a:t>
            </a:r>
            <a:r>
              <a:rPr lang="en-US" dirty="0"/>
              <a:t>When you began thinking about writing, you had some ideas in mind. Maybe you even made some notes—a very good practice. Write down the main points, or parts, of your communication in the most logical order. You can put your ideas into your computer, or you can use index cards and write them out by hand. But start to think about organization and form your headings in as logical an order as possible. Then list subpoints: (1) Be consistent with the information and the background of your reader, (2) order your outline the way your reader most likely thinks about the subject, or (3) order it chronologically or develop-mentally. By organizing your thoughts on the basis of what the reader needs to know about the subject and what you want the reader to do after reading your communication will become effective.</a:t>
            </a:r>
          </a:p>
        </p:txBody>
      </p:sp>
    </p:spTree>
    <p:extLst>
      <p:ext uri="{BB962C8B-B14F-4D97-AF65-F5344CB8AC3E}">
        <p14:creationId xmlns:p14="http://schemas.microsoft.com/office/powerpoint/2010/main" val="22272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F1EE-7469-4C74-B542-F2391DA3A184}"/>
              </a:ext>
            </a:extLst>
          </p:cNvPr>
          <p:cNvSpPr>
            <a:spLocks noGrp="1"/>
          </p:cNvSpPr>
          <p:nvPr>
            <p:ph type="title"/>
          </p:nvPr>
        </p:nvSpPr>
        <p:spPr>
          <a:xfrm>
            <a:off x="0" y="0"/>
            <a:ext cx="12192000" cy="1391478"/>
          </a:xfrm>
        </p:spPr>
        <p:txBody>
          <a:bodyPr/>
          <a:lstStyle/>
          <a:p>
            <a:r>
              <a:rPr lang="en-US" dirty="0"/>
              <a:t>Cutting Short!</a:t>
            </a:r>
          </a:p>
        </p:txBody>
      </p:sp>
      <p:sp>
        <p:nvSpPr>
          <p:cNvPr id="3" name="Content Placeholder 2">
            <a:extLst>
              <a:ext uri="{FF2B5EF4-FFF2-40B4-BE49-F238E27FC236}">
                <a16:creationId xmlns:a16="http://schemas.microsoft.com/office/drawing/2014/main" id="{9E5E0801-6F44-4A55-9836-FFD1B0096B5E}"/>
              </a:ext>
            </a:extLst>
          </p:cNvPr>
          <p:cNvSpPr>
            <a:spLocks noGrp="1"/>
          </p:cNvSpPr>
          <p:nvPr>
            <p:ph idx="1"/>
          </p:nvPr>
        </p:nvSpPr>
        <p:spPr>
          <a:xfrm>
            <a:off x="0" y="1099931"/>
            <a:ext cx="6997148" cy="5758069"/>
          </a:xfrm>
        </p:spPr>
        <p:txBody>
          <a:bodyPr>
            <a:normAutofit lnSpcReduction="10000"/>
          </a:bodyPr>
          <a:lstStyle/>
          <a:p>
            <a:r>
              <a:rPr lang="en-US" dirty="0"/>
              <a:t>Organization is essential to make writing effective and to satisfy the needs of the target audience</a:t>
            </a:r>
          </a:p>
          <a:p>
            <a:r>
              <a:rPr lang="en-US" dirty="0"/>
              <a:t>To serve the intent and </a:t>
            </a:r>
            <a:r>
              <a:rPr lang="en-US" sz="2400" b="1" dirty="0">
                <a:solidFill>
                  <a:srgbClr val="F020A6"/>
                </a:solidFill>
              </a:rPr>
              <a:t>precision</a:t>
            </a:r>
            <a:r>
              <a:rPr lang="en-US" dirty="0"/>
              <a:t> of Technical Writing</a:t>
            </a:r>
          </a:p>
          <a:p>
            <a:r>
              <a:rPr lang="en-US" dirty="0"/>
              <a:t>Steps: </a:t>
            </a:r>
            <a:r>
              <a:rPr lang="en-US" u="sng" dirty="0"/>
              <a:t>Outlining</a:t>
            </a:r>
            <a:r>
              <a:rPr lang="en-US" dirty="0"/>
              <a:t>, using a logical and appropriate </a:t>
            </a:r>
            <a:r>
              <a:rPr lang="en-US" u="sng" dirty="0"/>
              <a:t>method of development</a:t>
            </a:r>
            <a:r>
              <a:rPr lang="en-US" dirty="0"/>
              <a:t>, </a:t>
            </a:r>
            <a:r>
              <a:rPr lang="en-US" dirty="0">
                <a:solidFill>
                  <a:schemeClr val="accent3">
                    <a:lumMod val="40000"/>
                    <a:lumOff val="60000"/>
                  </a:schemeClr>
                </a:solidFill>
              </a:rPr>
              <a:t>layout and design</a:t>
            </a:r>
            <a:r>
              <a:rPr lang="en-US" dirty="0"/>
              <a:t>, determining </a:t>
            </a:r>
            <a:r>
              <a:rPr lang="en-US" dirty="0">
                <a:solidFill>
                  <a:srgbClr val="7030A0"/>
                </a:solidFill>
              </a:rPr>
              <a:t>the format</a:t>
            </a:r>
            <a:r>
              <a:rPr lang="en-US" dirty="0"/>
              <a:t>, aiding with </a:t>
            </a:r>
            <a:r>
              <a:rPr lang="en-US" b="1" dirty="0">
                <a:solidFill>
                  <a:schemeClr val="accent2"/>
                </a:solidFill>
              </a:rPr>
              <a:t>visuals</a:t>
            </a:r>
            <a:r>
              <a:rPr lang="en-US" dirty="0"/>
              <a:t>)</a:t>
            </a:r>
          </a:p>
          <a:p>
            <a:pPr>
              <a:buFont typeface="Courier New" panose="02070309020205020404" pitchFamily="49" charset="0"/>
              <a:buChar char="o"/>
            </a:pPr>
            <a:r>
              <a:rPr lang="en-US" u="sng" dirty="0"/>
              <a:t>Outlining:</a:t>
            </a:r>
            <a:r>
              <a:rPr lang="en-US" dirty="0"/>
              <a:t> </a:t>
            </a:r>
          </a:p>
          <a:p>
            <a:pPr marL="551250" indent="-514350">
              <a:buFont typeface="+mj-lt"/>
              <a:buAutoNum type="romanUcPeriod"/>
            </a:pPr>
            <a:r>
              <a:rPr lang="en-US" dirty="0"/>
              <a:t>the skeleton of the document you are going to write</a:t>
            </a:r>
          </a:p>
          <a:p>
            <a:pPr marL="551250" indent="-514350">
              <a:buFont typeface="+mj-lt"/>
              <a:buAutoNum type="romanUcPeriod"/>
            </a:pPr>
            <a:r>
              <a:rPr lang="en-US" dirty="0"/>
              <a:t>a road map</a:t>
            </a:r>
          </a:p>
          <a:p>
            <a:pPr marL="551250" indent="-514350">
              <a:buFont typeface="+mj-lt"/>
              <a:buAutoNum type="romanUcPeriod"/>
            </a:pPr>
            <a:r>
              <a:rPr lang="en-US" dirty="0"/>
              <a:t>a list of headings, sub-headings, points or descriptions</a:t>
            </a:r>
          </a:p>
          <a:p>
            <a:pPr marL="551250" indent="-514350">
              <a:buFont typeface="+mj-lt"/>
              <a:buAutoNum type="romanUcPeriod"/>
            </a:pPr>
            <a:r>
              <a:rPr lang="en-US" b="0" i="0" dirty="0">
                <a:solidFill>
                  <a:schemeClr val="tx1"/>
                </a:solidFill>
                <a:effectLst/>
                <a:latin typeface="arial" panose="020B0604020202020204" pitchFamily="34" charset="0"/>
              </a:rPr>
              <a:t>helps to organize and develop the ideas</a:t>
            </a:r>
          </a:p>
          <a:p>
            <a:pPr marL="551250" indent="-514350">
              <a:buFont typeface="+mj-lt"/>
              <a:buAutoNum type="romanUcPeriod"/>
            </a:pPr>
            <a:r>
              <a:rPr lang="en-US" dirty="0">
                <a:solidFill>
                  <a:schemeClr val="tx1"/>
                </a:solidFill>
                <a:effectLst/>
                <a:latin typeface="arial" panose="020B0604020202020204" pitchFamily="34" charset="0"/>
              </a:rPr>
              <a:t>v</a:t>
            </a:r>
            <a:r>
              <a:rPr lang="en-US" b="0" i="0" dirty="0">
                <a:solidFill>
                  <a:schemeClr val="tx1"/>
                </a:solidFill>
                <a:effectLst/>
                <a:latin typeface="arial" panose="020B0604020202020204" pitchFamily="34" charset="0"/>
              </a:rPr>
              <a:t>isualizing the paper's potential structure</a:t>
            </a:r>
          </a:p>
          <a:p>
            <a:pPr marL="551250" indent="-514350">
              <a:buFont typeface="+mj-lt"/>
              <a:buAutoNum type="romanUcPeriod"/>
            </a:pPr>
            <a:endParaRPr lang="en-US" dirty="0">
              <a:solidFill>
                <a:schemeClr val="tx1"/>
              </a:solidFill>
            </a:endParaRPr>
          </a:p>
          <a:p>
            <a:pPr marL="36900" indent="0">
              <a:buNone/>
            </a:pPr>
            <a:endParaRPr lang="en-US" u="sng" dirty="0"/>
          </a:p>
        </p:txBody>
      </p:sp>
      <p:pic>
        <p:nvPicPr>
          <p:cNvPr id="5" name="Picture 4">
            <a:extLst>
              <a:ext uri="{FF2B5EF4-FFF2-40B4-BE49-F238E27FC236}">
                <a16:creationId xmlns:a16="http://schemas.microsoft.com/office/drawing/2014/main" id="{BC4B6430-1DB8-49A8-88E9-FB074D201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9545" y="1099931"/>
            <a:ext cx="5080779" cy="4658138"/>
          </a:xfrm>
          <a:prstGeom prst="rect">
            <a:avLst/>
          </a:prstGeom>
        </p:spPr>
      </p:pic>
    </p:spTree>
    <p:extLst>
      <p:ext uri="{BB962C8B-B14F-4D97-AF65-F5344CB8AC3E}">
        <p14:creationId xmlns:p14="http://schemas.microsoft.com/office/powerpoint/2010/main" val="115371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ircle(in)">
                                      <p:cBhvr>
                                        <p:cTn id="16" dur="2000"/>
                                        <p:tgtEl>
                                          <p:spTgt spid="3">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circle(in)">
                                      <p:cBhvr>
                                        <p:cTn id="25" dur="2000"/>
                                        <p:tgtEl>
                                          <p:spTgt spid="3">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circle(in)">
                                      <p:cBhvr>
                                        <p:cTn id="28" dur="2000"/>
                                        <p:tgtEl>
                                          <p:spTgt spid="3">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circle(in)">
                                      <p:cBhvr>
                                        <p:cTn id="31" dur="20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fltVal val="0"/>
                                          </p:val>
                                        </p:tav>
                                        <p:tav tm="100000">
                                          <p:val>
                                            <p:strVal val="#ppt_w"/>
                                          </p:val>
                                        </p:tav>
                                      </p:tavLst>
                                    </p:anim>
                                    <p:anim calcmode="lin" valueType="num">
                                      <p:cBhvr>
                                        <p:cTn id="37" dur="1000" fill="hold"/>
                                        <p:tgtEl>
                                          <p:spTgt spid="5"/>
                                        </p:tgtEl>
                                        <p:attrNameLst>
                                          <p:attrName>ppt_h</p:attrName>
                                        </p:attrNameLst>
                                      </p:cBhvr>
                                      <p:tavLst>
                                        <p:tav tm="0">
                                          <p:val>
                                            <p:fltVal val="0"/>
                                          </p:val>
                                        </p:tav>
                                        <p:tav tm="100000">
                                          <p:val>
                                            <p:strVal val="#ppt_h"/>
                                          </p:val>
                                        </p:tav>
                                      </p:tavLst>
                                    </p:anim>
                                    <p:anim calcmode="lin" valueType="num">
                                      <p:cBhvr>
                                        <p:cTn id="38" dur="1000" fill="hold"/>
                                        <p:tgtEl>
                                          <p:spTgt spid="5"/>
                                        </p:tgtEl>
                                        <p:attrNameLst>
                                          <p:attrName>style.rotation</p:attrName>
                                        </p:attrNameLst>
                                      </p:cBhvr>
                                      <p:tavLst>
                                        <p:tav tm="0">
                                          <p:val>
                                            <p:fltVal val="90"/>
                                          </p:val>
                                        </p:tav>
                                        <p:tav tm="100000">
                                          <p:val>
                                            <p:fltVal val="0"/>
                                          </p:val>
                                        </p:tav>
                                      </p:tavLst>
                                    </p:anim>
                                    <p:animEffect transition="in" filter="fade">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3BF1-193F-41A1-A3EA-00A95FB57749}"/>
              </a:ext>
            </a:extLst>
          </p:cNvPr>
          <p:cNvSpPr>
            <a:spLocks noGrp="1"/>
          </p:cNvSpPr>
          <p:nvPr>
            <p:ph type="title"/>
          </p:nvPr>
        </p:nvSpPr>
        <p:spPr>
          <a:xfrm>
            <a:off x="1113183" y="0"/>
            <a:ext cx="10005391" cy="874642"/>
          </a:xfrm>
        </p:spPr>
        <p:txBody>
          <a:bodyPr/>
          <a:lstStyle/>
          <a:p>
            <a:r>
              <a:rPr lang="en-US" dirty="0">
                <a:solidFill>
                  <a:srgbClr val="F020A6"/>
                </a:solidFill>
              </a:rPr>
              <a:t>Time for Technical Jokes!</a:t>
            </a:r>
          </a:p>
        </p:txBody>
      </p:sp>
      <p:pic>
        <p:nvPicPr>
          <p:cNvPr id="7" name="Content Placeholder 6">
            <a:extLst>
              <a:ext uri="{FF2B5EF4-FFF2-40B4-BE49-F238E27FC236}">
                <a16:creationId xmlns:a16="http://schemas.microsoft.com/office/drawing/2014/main" id="{F72B5A3F-AD9D-4DC8-B62A-916701613D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5252" y="3448050"/>
            <a:ext cx="3409950" cy="3409950"/>
          </a:xfrm>
        </p:spPr>
      </p:pic>
      <p:pic>
        <p:nvPicPr>
          <p:cNvPr id="5" name="Picture 4">
            <a:extLst>
              <a:ext uri="{FF2B5EF4-FFF2-40B4-BE49-F238E27FC236}">
                <a16:creationId xmlns:a16="http://schemas.microsoft.com/office/drawing/2014/main" id="{BDA9B8A1-DEAB-4690-8DC7-9523348E6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4643"/>
            <a:ext cx="4558748" cy="3564835"/>
          </a:xfrm>
          <a:prstGeom prst="rect">
            <a:avLst/>
          </a:prstGeom>
        </p:spPr>
      </p:pic>
      <p:pic>
        <p:nvPicPr>
          <p:cNvPr id="9" name="Picture 8">
            <a:extLst>
              <a:ext uri="{FF2B5EF4-FFF2-40B4-BE49-F238E27FC236}">
                <a16:creationId xmlns:a16="http://schemas.microsoft.com/office/drawing/2014/main" id="{FEBD0BE7-B944-44E5-A977-8029AEE39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1706" y="874642"/>
            <a:ext cx="4170294" cy="4068417"/>
          </a:xfrm>
          <a:prstGeom prst="rect">
            <a:avLst/>
          </a:prstGeom>
        </p:spPr>
      </p:pic>
    </p:spTree>
    <p:extLst>
      <p:ext uri="{BB962C8B-B14F-4D97-AF65-F5344CB8AC3E}">
        <p14:creationId xmlns:p14="http://schemas.microsoft.com/office/powerpoint/2010/main" val="21000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{44B7E3D4-9E1E-4AA6-B5BA-D1F4D1381776}tf12214701_win32</Template>
  <TotalTime>920</TotalTime>
  <Words>4189</Words>
  <Application>Microsoft Office PowerPoint</Application>
  <PresentationFormat>Widescreen</PresentationFormat>
  <Paragraphs>267</Paragraphs>
  <Slides>48</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48</vt:i4>
      </vt:variant>
    </vt:vector>
  </HeadingPairs>
  <TitlesOfParts>
    <vt:vector size="72" baseType="lpstr">
      <vt:lpstr>Yu Mincho Demibold</vt:lpstr>
      <vt:lpstr>Abadi</vt:lpstr>
      <vt:lpstr>Algerian</vt:lpstr>
      <vt:lpstr>Arial</vt:lpstr>
      <vt:lpstr>Arial</vt:lpstr>
      <vt:lpstr>Bahnschrift Light Condensed</vt:lpstr>
      <vt:lpstr>Bernard MT Condensed</vt:lpstr>
      <vt:lpstr>Bodoni MT</vt:lpstr>
      <vt:lpstr>Bodoni MT Black</vt:lpstr>
      <vt:lpstr>Clarendon Condensed</vt:lpstr>
      <vt:lpstr>Clarendon Extended</vt:lpstr>
      <vt:lpstr>Courier New</vt:lpstr>
      <vt:lpstr>Edwardian Script ITC</vt:lpstr>
      <vt:lpstr>Goudy Old Style</vt:lpstr>
      <vt:lpstr>Horseshoes And Lemonade</vt:lpstr>
      <vt:lpstr>Jangly Bounce</vt:lpstr>
      <vt:lpstr>Lato </vt:lpstr>
      <vt:lpstr>Lato Black</vt:lpstr>
      <vt:lpstr>Lora</vt:lpstr>
      <vt:lpstr>Matura MT Script Capitals</vt:lpstr>
      <vt:lpstr>Microsoft Himalaya</vt:lpstr>
      <vt:lpstr>Sitka Heading</vt:lpstr>
      <vt:lpstr>Wingdings 2</vt:lpstr>
      <vt:lpstr>SlateVTI</vt:lpstr>
      <vt:lpstr>Technical Writing</vt:lpstr>
      <vt:lpstr>Revisiting Organization </vt:lpstr>
      <vt:lpstr>The Place of Organization in Writing </vt:lpstr>
      <vt:lpstr>PowerPoint Presentation</vt:lpstr>
      <vt:lpstr>A Word of Advice</vt:lpstr>
      <vt:lpstr>Cont.…</vt:lpstr>
      <vt:lpstr>Organization in Action</vt:lpstr>
      <vt:lpstr>Cutting Short!</vt:lpstr>
      <vt:lpstr>Time for Technical Jokes!</vt:lpstr>
      <vt:lpstr>Methods of Development</vt:lpstr>
      <vt:lpstr>Address the Following Issues…</vt:lpstr>
      <vt:lpstr>Final Look…</vt:lpstr>
      <vt:lpstr>And this also…….</vt:lpstr>
      <vt:lpstr>Algorithms for Complex Possibilities and Procedures</vt:lpstr>
      <vt:lpstr>PowerPoint Presentation</vt:lpstr>
      <vt:lpstr>Features of Algorithm</vt:lpstr>
      <vt:lpstr>The Most Common Forms of Algorithms in Engineering and Scientific Work </vt:lpstr>
      <vt:lpstr>Flow-chart (Logical Trees)</vt:lpstr>
      <vt:lpstr>PowerPoint Presentation</vt:lpstr>
      <vt:lpstr>Examples</vt:lpstr>
      <vt:lpstr>PowerPoint Presentation</vt:lpstr>
      <vt:lpstr>PowerPoint Presentation</vt:lpstr>
      <vt:lpstr>PowerPoint Presentation</vt:lpstr>
      <vt:lpstr>PowerPoint Presentation</vt:lpstr>
      <vt:lpstr>Style for Readability</vt:lpstr>
      <vt:lpstr>PowerPoint Presentation</vt:lpstr>
      <vt:lpstr>Technical Writing Style</vt:lpstr>
      <vt:lpstr>Developing an Effective Style</vt:lpstr>
      <vt:lpstr>Why does style matter? </vt:lpstr>
      <vt:lpstr>Readability Research</vt:lpstr>
      <vt:lpstr>Writer, Text and Reader</vt:lpstr>
      <vt:lpstr>Other Aspects to Remember </vt:lpstr>
      <vt:lpstr>Cont.…</vt:lpstr>
      <vt:lpstr>Ladder of Abstraction </vt:lpstr>
      <vt:lpstr>PowerPoint Presentation</vt:lpstr>
      <vt:lpstr>Other Terms to Consider</vt:lpstr>
      <vt:lpstr>PowerPoint Presentation</vt:lpstr>
      <vt:lpstr>Before Leaving Style…..</vt:lpstr>
      <vt:lpstr>PowerPoint Presentation</vt:lpstr>
      <vt:lpstr>Computer for Writing</vt:lpstr>
      <vt:lpstr>Using a Word-processor</vt:lpstr>
      <vt:lpstr>Fundamentals</vt:lpstr>
      <vt:lpstr>Pulling Back </vt:lpstr>
      <vt:lpstr>PowerPoint Presentation</vt:lpstr>
      <vt:lpstr>PowerPoint Presentation</vt:lpstr>
      <vt:lpstr>PowerPoint Presentation</vt:lpstr>
      <vt:lpstr>A Closer Look at CAW…</vt:lpstr>
      <vt:lpstr>Warning!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Writing</dc:title>
  <dc:creator>Administrator</dc:creator>
  <cp:lastModifiedBy>Administrator</cp:lastModifiedBy>
  <cp:revision>89</cp:revision>
  <dcterms:created xsi:type="dcterms:W3CDTF">2021-02-04T08:47:19Z</dcterms:created>
  <dcterms:modified xsi:type="dcterms:W3CDTF">2021-02-12T16:21:46Z</dcterms:modified>
</cp:coreProperties>
</file>